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Default Extension="wav" ContentType="audio/wav"/>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2" r:id="rId6"/>
    <p:sldId id="261" r:id="rId7"/>
    <p:sldId id="263" r:id="rId8"/>
    <p:sldId id="265" r:id="rId9"/>
    <p:sldId id="260" r:id="rId10"/>
    <p:sldId id="264"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6DB3"/>
    <a:srgbClr val="000000"/>
    <a:srgbClr val="00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Cartel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it-IT"/>
  <c:style val="42"/>
  <c:chart>
    <c:plotArea>
      <c:layout>
        <c:manualLayout>
          <c:layoutTarget val="inner"/>
          <c:xMode val="edge"/>
          <c:yMode val="edge"/>
          <c:x val="6.545397103139898E-2"/>
          <c:y val="3.8334510276572815E-2"/>
          <c:w val="0.86173349859045456"/>
          <c:h val="0.88118211117069567"/>
        </c:manualLayout>
      </c:layout>
      <c:barChart>
        <c:barDir val="col"/>
        <c:grouping val="clustered"/>
        <c:ser>
          <c:idx val="0"/>
          <c:order val="0"/>
          <c:tx>
            <c:strRef>
              <c:f>Foglio1!$B$1</c:f>
              <c:strCache>
                <c:ptCount val="1"/>
                <c:pt idx="0">
                  <c:v>2010</c:v>
                </c:pt>
              </c:strCache>
            </c:strRef>
          </c:tx>
          <c:cat>
            <c:strRef>
              <c:f>Foglio1!$A$2:$A$6</c:f>
              <c:strCache>
                <c:ptCount val="5"/>
                <c:pt idx="0">
                  <c:v>incidenti</c:v>
                </c:pt>
                <c:pt idx="1">
                  <c:v>terrorismo</c:v>
                </c:pt>
                <c:pt idx="2">
                  <c:v>furti</c:v>
                </c:pt>
                <c:pt idx="3">
                  <c:v>omicidi</c:v>
                </c:pt>
                <c:pt idx="4">
                  <c:v>denunce</c:v>
                </c:pt>
              </c:strCache>
            </c:strRef>
          </c:cat>
          <c:val>
            <c:numRef>
              <c:f>Foglio1!$B$2:$B$6</c:f>
              <c:numCache>
                <c:formatCode>General</c:formatCode>
                <c:ptCount val="5"/>
                <c:pt idx="0">
                  <c:v>180</c:v>
                </c:pt>
                <c:pt idx="1">
                  <c:v>82</c:v>
                </c:pt>
                <c:pt idx="2">
                  <c:v>190</c:v>
                </c:pt>
                <c:pt idx="3">
                  <c:v>10</c:v>
                </c:pt>
                <c:pt idx="4">
                  <c:v>190</c:v>
                </c:pt>
              </c:numCache>
            </c:numRef>
          </c:val>
        </c:ser>
        <c:ser>
          <c:idx val="1"/>
          <c:order val="1"/>
          <c:tx>
            <c:strRef>
              <c:f>Foglio1!$C$1</c:f>
              <c:strCache>
                <c:ptCount val="1"/>
                <c:pt idx="0">
                  <c:v>2011</c:v>
                </c:pt>
              </c:strCache>
            </c:strRef>
          </c:tx>
          <c:cat>
            <c:strRef>
              <c:f>Foglio1!$A$2:$A$6</c:f>
              <c:strCache>
                <c:ptCount val="5"/>
                <c:pt idx="0">
                  <c:v>incidenti</c:v>
                </c:pt>
                <c:pt idx="1">
                  <c:v>terrorismo</c:v>
                </c:pt>
                <c:pt idx="2">
                  <c:v>furti</c:v>
                </c:pt>
                <c:pt idx="3">
                  <c:v>omicidi</c:v>
                </c:pt>
                <c:pt idx="4">
                  <c:v>denunce</c:v>
                </c:pt>
              </c:strCache>
            </c:strRef>
          </c:cat>
          <c:val>
            <c:numRef>
              <c:f>Foglio1!$C$2:$C$6</c:f>
              <c:numCache>
                <c:formatCode>General</c:formatCode>
                <c:ptCount val="5"/>
                <c:pt idx="0">
                  <c:v>170</c:v>
                </c:pt>
                <c:pt idx="1">
                  <c:v>111</c:v>
                </c:pt>
                <c:pt idx="2">
                  <c:v>195</c:v>
                </c:pt>
                <c:pt idx="3">
                  <c:v>5</c:v>
                </c:pt>
                <c:pt idx="4">
                  <c:v>180</c:v>
                </c:pt>
              </c:numCache>
            </c:numRef>
          </c:val>
        </c:ser>
        <c:ser>
          <c:idx val="2"/>
          <c:order val="2"/>
          <c:tx>
            <c:strRef>
              <c:f>Foglio1!$D$1</c:f>
              <c:strCache>
                <c:ptCount val="1"/>
                <c:pt idx="0">
                  <c:v>2012</c:v>
                </c:pt>
              </c:strCache>
            </c:strRef>
          </c:tx>
          <c:cat>
            <c:strRef>
              <c:f>Foglio1!$A$2:$A$6</c:f>
              <c:strCache>
                <c:ptCount val="5"/>
                <c:pt idx="0">
                  <c:v>incidenti</c:v>
                </c:pt>
                <c:pt idx="1">
                  <c:v>terrorismo</c:v>
                </c:pt>
                <c:pt idx="2">
                  <c:v>furti</c:v>
                </c:pt>
                <c:pt idx="3">
                  <c:v>omicidi</c:v>
                </c:pt>
                <c:pt idx="4">
                  <c:v>denunce</c:v>
                </c:pt>
              </c:strCache>
            </c:strRef>
          </c:cat>
          <c:val>
            <c:numRef>
              <c:f>Foglio1!$D$2:$D$6</c:f>
              <c:numCache>
                <c:formatCode>General</c:formatCode>
                <c:ptCount val="5"/>
                <c:pt idx="0">
                  <c:v>176</c:v>
                </c:pt>
                <c:pt idx="1">
                  <c:v>285</c:v>
                </c:pt>
                <c:pt idx="2">
                  <c:v>200</c:v>
                </c:pt>
                <c:pt idx="3">
                  <c:v>28</c:v>
                </c:pt>
                <c:pt idx="4">
                  <c:v>176</c:v>
                </c:pt>
              </c:numCache>
            </c:numRef>
          </c:val>
        </c:ser>
        <c:ser>
          <c:idx val="3"/>
          <c:order val="3"/>
          <c:tx>
            <c:strRef>
              <c:f>Foglio1!$E$1</c:f>
              <c:strCache>
                <c:ptCount val="1"/>
                <c:pt idx="0">
                  <c:v>2013</c:v>
                </c:pt>
              </c:strCache>
            </c:strRef>
          </c:tx>
          <c:cat>
            <c:strRef>
              <c:f>Foglio1!$A$2:$A$6</c:f>
              <c:strCache>
                <c:ptCount val="5"/>
                <c:pt idx="0">
                  <c:v>incidenti</c:v>
                </c:pt>
                <c:pt idx="1">
                  <c:v>terrorismo</c:v>
                </c:pt>
                <c:pt idx="2">
                  <c:v>furti</c:v>
                </c:pt>
                <c:pt idx="3">
                  <c:v>omicidi</c:v>
                </c:pt>
                <c:pt idx="4">
                  <c:v>denunce</c:v>
                </c:pt>
              </c:strCache>
            </c:strRef>
          </c:cat>
          <c:val>
            <c:numRef>
              <c:f>Foglio1!$E$2:$E$6</c:f>
              <c:numCache>
                <c:formatCode>General</c:formatCode>
                <c:ptCount val="5"/>
                <c:pt idx="0">
                  <c:v>190</c:v>
                </c:pt>
                <c:pt idx="1">
                  <c:v>283</c:v>
                </c:pt>
                <c:pt idx="2">
                  <c:v>240</c:v>
                </c:pt>
                <c:pt idx="3">
                  <c:v>52</c:v>
                </c:pt>
                <c:pt idx="4">
                  <c:v>164</c:v>
                </c:pt>
              </c:numCache>
            </c:numRef>
          </c:val>
        </c:ser>
        <c:dLbls/>
        <c:axId val="63648896"/>
        <c:axId val="63650432"/>
      </c:barChart>
      <c:catAx>
        <c:axId val="63648896"/>
        <c:scaling>
          <c:orientation val="minMax"/>
        </c:scaling>
        <c:axPos val="b"/>
        <c:tickLblPos val="nextTo"/>
        <c:crossAx val="63650432"/>
        <c:crosses val="autoZero"/>
        <c:auto val="1"/>
        <c:lblAlgn val="ctr"/>
        <c:lblOffset val="100"/>
      </c:catAx>
      <c:valAx>
        <c:axId val="63650432"/>
        <c:scaling>
          <c:orientation val="minMax"/>
        </c:scaling>
        <c:axPos val="l"/>
        <c:majorGridlines/>
        <c:numFmt formatCode="General" sourceLinked="1"/>
        <c:tickLblPos val="nextTo"/>
        <c:crossAx val="63648896"/>
        <c:crosses val="autoZero"/>
        <c:crossBetween val="between"/>
      </c:valAx>
    </c:plotArea>
    <c:legend>
      <c:legendPos val="r"/>
      <c:layout/>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77569E5-8777-43D6-B422-FE9719C3CB69}" type="datetimeFigureOut">
              <a:rPr lang="it-IT" smtClean="0"/>
              <a:pPr/>
              <a:t>31/03/2014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70C615-E875-460C-95D8-0DE133946A0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7569E5-8777-43D6-B422-FE9719C3CB69}" type="datetimeFigureOut">
              <a:rPr lang="it-IT" smtClean="0"/>
              <a:pPr/>
              <a:t>31/03/2014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70C615-E875-460C-95D8-0DE133946A0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7569E5-8777-43D6-B422-FE9719C3CB69}" type="datetimeFigureOut">
              <a:rPr lang="it-IT" smtClean="0"/>
              <a:pPr/>
              <a:t>31/03/2014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70C615-E875-460C-95D8-0DE133946A0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7569E5-8777-43D6-B422-FE9719C3CB69}" type="datetimeFigureOut">
              <a:rPr lang="it-IT" smtClean="0"/>
              <a:pPr/>
              <a:t>31/03/2014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70C615-E875-460C-95D8-0DE133946A0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77569E5-8777-43D6-B422-FE9719C3CB69}" type="datetimeFigureOut">
              <a:rPr lang="it-IT" smtClean="0"/>
              <a:pPr/>
              <a:t>31/03/2014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70C615-E875-460C-95D8-0DE133946A0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77569E5-8777-43D6-B422-FE9719C3CB69}" type="datetimeFigureOut">
              <a:rPr lang="it-IT" smtClean="0"/>
              <a:pPr/>
              <a:t>31/03/2014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70C615-E875-460C-95D8-0DE133946A0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77569E5-8777-43D6-B422-FE9719C3CB69}" type="datetimeFigureOut">
              <a:rPr lang="it-IT" smtClean="0"/>
              <a:pPr/>
              <a:t>31/03/2014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570C615-E875-460C-95D8-0DE133946A0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77569E5-8777-43D6-B422-FE9719C3CB69}" type="datetimeFigureOut">
              <a:rPr lang="it-IT" smtClean="0"/>
              <a:pPr/>
              <a:t>31/03/2014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570C615-E875-460C-95D8-0DE133946A0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77569E5-8777-43D6-B422-FE9719C3CB69}" type="datetimeFigureOut">
              <a:rPr lang="it-IT" smtClean="0"/>
              <a:pPr/>
              <a:t>31/03/2014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570C615-E875-460C-95D8-0DE133946A0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77569E5-8777-43D6-B422-FE9719C3CB69}" type="datetimeFigureOut">
              <a:rPr lang="it-IT" smtClean="0"/>
              <a:pPr/>
              <a:t>31/03/2014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70C615-E875-460C-95D8-0DE133946A0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77569E5-8777-43D6-B422-FE9719C3CB69}" type="datetimeFigureOut">
              <a:rPr lang="it-IT" smtClean="0"/>
              <a:pPr/>
              <a:t>31/03/2014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70C615-E875-460C-95D8-0DE133946A0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569E5-8777-43D6-B422-FE9719C3CB69}" type="datetimeFigureOut">
              <a:rPr lang="it-IT" smtClean="0"/>
              <a:pPr/>
              <a:t>31/03/2014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0C615-E875-460C-95D8-0DE133946A0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media" Target="../media/media1.wav"/><Relationship Id="rId2" Type="http://schemas.openxmlformats.org/officeDocument/2006/relationships/slideLayout" Target="../slideLayouts/slideLayout2.xml"/><Relationship Id="rId1" Type="http://schemas.openxmlformats.org/officeDocument/2006/relationships/audio" Target="../media/media1.wav"/><Relationship Id="rId5" Type="http://schemas.openxmlformats.org/officeDocument/2006/relationships/image" Target="../media/image15.jpe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t.wikipedia.org/wiki/File:Polenta.jpg"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ts4.mm.bing.net/th?id=HN.608032056204857319&amp;pid=1.7"/>
          <p:cNvPicPr>
            <a:picLocks noChangeAspect="1" noChangeArrowheads="1"/>
          </p:cNvPicPr>
          <p:nvPr/>
        </p:nvPicPr>
        <p:blipFill>
          <a:blip r:embed="rId2" cstate="print"/>
          <a:srcRect/>
          <a:stretch>
            <a:fillRect/>
          </a:stretch>
        </p:blipFill>
        <p:spPr bwMode="auto">
          <a:xfrm>
            <a:off x="0" y="11565"/>
            <a:ext cx="9144000" cy="6873574"/>
          </a:xfrm>
          <a:prstGeom prst="rect">
            <a:avLst/>
          </a:prstGeom>
          <a:noFill/>
        </p:spPr>
      </p:pic>
      <p:sp>
        <p:nvSpPr>
          <p:cNvPr id="2" name="Titolo 1"/>
          <p:cNvSpPr>
            <a:spLocks noGrp="1"/>
          </p:cNvSpPr>
          <p:nvPr>
            <p:ph type="ctrTitle"/>
          </p:nvPr>
        </p:nvSpPr>
        <p:spPr/>
        <p:txBody>
          <a:bodyPr/>
          <a:lstStyle/>
          <a:p>
            <a:r>
              <a:rPr lang="it-IT" dirty="0" smtClean="0">
                <a:solidFill>
                  <a:srgbClr val="00B050"/>
                </a:solidFill>
              </a:rPr>
              <a:t>Stereotipi</a:t>
            </a:r>
            <a:r>
              <a:rPr lang="it-IT" dirty="0" smtClean="0"/>
              <a:t/>
            </a:r>
            <a:br>
              <a:rPr lang="it-IT" dirty="0" smtClean="0"/>
            </a:br>
            <a:r>
              <a:rPr lang="it-IT" dirty="0" smtClean="0">
                <a:solidFill>
                  <a:schemeClr val="tx1"/>
                </a:solidFill>
              </a:rPr>
              <a:t>italiani -</a:t>
            </a:r>
            <a:r>
              <a:rPr lang="it-IT" dirty="0" smtClean="0"/>
              <a:t> </a:t>
            </a:r>
            <a:r>
              <a:rPr lang="it-IT" dirty="0" smtClean="0">
                <a:solidFill>
                  <a:srgbClr val="FF0000"/>
                </a:solidFill>
              </a:rPr>
              <a:t>meridionali</a:t>
            </a:r>
            <a:endParaRPr lang="it-IT" dirty="0">
              <a:solidFill>
                <a:srgbClr val="FF0000"/>
              </a:solidFill>
            </a:endParaRPr>
          </a:p>
        </p:txBody>
      </p:sp>
      <p:sp>
        <p:nvSpPr>
          <p:cNvPr id="3" name="Sottotitolo 2"/>
          <p:cNvSpPr>
            <a:spLocks noGrp="1"/>
          </p:cNvSpPr>
          <p:nvPr>
            <p:ph type="subTitle" idx="1"/>
          </p:nvPr>
        </p:nvSpPr>
        <p:spPr>
          <a:xfrm>
            <a:off x="1357290" y="3429000"/>
            <a:ext cx="6400800" cy="1752600"/>
          </a:xfrm>
        </p:spPr>
        <p:txBody>
          <a:bodyPr>
            <a:normAutofit/>
          </a:bodyPr>
          <a:lstStyle/>
          <a:p>
            <a:r>
              <a:rPr lang="it-IT" sz="1400" dirty="0" smtClean="0">
                <a:solidFill>
                  <a:schemeClr val="bg1"/>
                </a:solidFill>
              </a:rPr>
              <a:t>Presentazione di Mattia pavanello</a:t>
            </a:r>
          </a:p>
          <a:p>
            <a:r>
              <a:rPr lang="it-IT" sz="1400" dirty="0" smtClean="0">
                <a:solidFill>
                  <a:schemeClr val="bg1"/>
                </a:solidFill>
              </a:rPr>
              <a:t>E</a:t>
            </a:r>
          </a:p>
          <a:p>
            <a:r>
              <a:rPr lang="it-IT" sz="1400" dirty="0" smtClean="0">
                <a:solidFill>
                  <a:schemeClr val="bg1"/>
                </a:solidFill>
              </a:rPr>
              <a:t>Nico contato</a:t>
            </a:r>
            <a:endParaRPr lang="it-IT" sz="1400" dirty="0">
              <a:solidFill>
                <a:schemeClr val="bg1"/>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0214098.wav">
            <a:hlinkClick r:id="" action="ppaction://media"/>
          </p:cNvPr>
          <p:cNvPicPr>
            <a:picLocks noChangeAspect="1"/>
          </p:cNvPicPr>
          <p:nvPr>
            <a:audioFile r:link="rId1"/>
            <p:extLst>
              <p:ext uri="{DAA4B4D4-6D71-4841-9C94-3DE7FCFB9230}">
                <p14:media xmlns:p14="http://schemas.microsoft.com/office/powerpoint/2010/main" xmlns="" r:embed="rId3"/>
              </p:ext>
            </p:extLst>
          </p:nvPr>
        </p:nvPicPr>
        <p:blipFill>
          <a:blip r:embed="rId4" cstate="print"/>
          <a:stretch>
            <a:fillRect/>
          </a:stretch>
        </p:blipFill>
        <p:spPr>
          <a:xfrm>
            <a:off x="4267200" y="548680"/>
            <a:ext cx="609600" cy="609600"/>
          </a:xfrm>
          <a:prstGeom prst="rect">
            <a:avLst/>
          </a:prstGeom>
        </p:spPr>
      </p:pic>
      <p:pic>
        <p:nvPicPr>
          <p:cNvPr id="1028" name="Picture 4" descr="http://ts1.mm.bing.net/th?id=HN.607986697109700634&amp;w=210&amp;h=153&amp;c=7&amp;rs=1&amp;pid=1.7"/>
          <p:cNvPicPr>
            <a:picLocks noChangeAspect="1" noChangeArrowheads="1"/>
          </p:cNvPicPr>
          <p:nvPr/>
        </p:nvPicPr>
        <p:blipFill>
          <a:blip r:embed="rId5" cstate="print"/>
          <a:srcRect/>
          <a:stretch>
            <a:fillRect/>
          </a:stretch>
        </p:blipFill>
        <p:spPr bwMode="auto">
          <a:xfrm>
            <a:off x="1785918" y="1928802"/>
            <a:ext cx="5072098" cy="2286016"/>
          </a:xfrm>
          <a:prstGeom prst="rect">
            <a:avLst/>
          </a:prstGeom>
          <a:ln>
            <a:noFill/>
          </a:ln>
          <a:effectLst>
            <a:softEdge rad="112500"/>
          </a:effectLst>
        </p:spPr>
      </p:pic>
      <p:sp>
        <p:nvSpPr>
          <p:cNvPr id="8" name="CasellaDiTesto 7"/>
          <p:cNvSpPr txBox="1"/>
          <p:nvPr/>
        </p:nvSpPr>
        <p:spPr>
          <a:xfrm>
            <a:off x="1071538" y="4429132"/>
            <a:ext cx="7143800" cy="1015663"/>
          </a:xfrm>
          <a:prstGeom prst="rect">
            <a:avLst/>
          </a:prstGeom>
          <a:noFill/>
        </p:spPr>
        <p:txBody>
          <a:bodyPr wrap="square" rtlCol="0">
            <a:spAutoFit/>
          </a:bodyPr>
          <a:lstStyle/>
          <a:p>
            <a:pPr algn="ctr"/>
            <a:r>
              <a:rPr lang="it-IT" sz="6000" dirty="0" smtClean="0">
                <a:solidFill>
                  <a:schemeClr val="accent5">
                    <a:lumMod val="50000"/>
                  </a:schemeClr>
                </a:solidFill>
                <a:latin typeface="Algerian" pitchFamily="82" charset="0"/>
              </a:rPr>
              <a:t>Grazie</a:t>
            </a:r>
            <a:r>
              <a:rPr lang="it-IT" sz="6000" dirty="0" smtClean="0">
                <a:solidFill>
                  <a:schemeClr val="accent3">
                    <a:lumMod val="20000"/>
                    <a:lumOff val="80000"/>
                  </a:schemeClr>
                </a:solidFill>
                <a:latin typeface="Algerian" pitchFamily="82" charset="0"/>
              </a:rPr>
              <a:t> a </a:t>
            </a:r>
            <a:r>
              <a:rPr lang="it-IT" sz="6000" dirty="0" smtClean="0">
                <a:solidFill>
                  <a:schemeClr val="accent1"/>
                </a:solidFill>
                <a:latin typeface="Algerian" pitchFamily="82" charset="0"/>
              </a:rPr>
              <a:t>tutti</a:t>
            </a:r>
            <a:endParaRPr lang="it-IT" sz="6000" dirty="0">
              <a:solidFill>
                <a:schemeClr val="accent1"/>
              </a:solidFill>
              <a:latin typeface="Algerian" pitchFamily="82" charset="0"/>
            </a:endParaRPr>
          </a:p>
        </p:txBody>
      </p:sp>
    </p:spTree>
    <p:extLst>
      <p:ext uri="{BB962C8B-B14F-4D97-AF65-F5344CB8AC3E}">
        <p14:creationId xmlns:p14="http://schemas.microsoft.com/office/powerpoint/2010/main" xmlns="" val="154392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2.gstatic.com/images?q=tbn:ANd9GcRmPdmxD-vI5FYa3EZZhLhIFSDvzzUNDkUJo_WHbypIiSFFdwPD8G44UAsn"/>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olo 1"/>
          <p:cNvSpPr>
            <a:spLocks noGrp="1"/>
          </p:cNvSpPr>
          <p:nvPr>
            <p:ph type="title"/>
          </p:nvPr>
        </p:nvSpPr>
        <p:spPr/>
        <p:txBody>
          <a:bodyPr>
            <a:normAutofit fontScale="90000"/>
          </a:bodyPr>
          <a:lstStyle/>
          <a:p>
            <a:r>
              <a:rPr lang="it-IT" dirty="0" smtClean="0">
                <a:solidFill>
                  <a:schemeClr val="bg1"/>
                </a:solidFill>
              </a:rPr>
              <a:t>I </a:t>
            </a:r>
            <a:r>
              <a:rPr lang="it-IT" dirty="0" smtClean="0">
                <a:solidFill>
                  <a:schemeClr val="tx1"/>
                </a:solidFill>
              </a:rPr>
              <a:t>meridionali e la storia della mafia del sud Italia</a:t>
            </a:r>
            <a:endParaRPr lang="it-IT" dirty="0">
              <a:solidFill>
                <a:schemeClr val="tx1"/>
              </a:solidFill>
            </a:endParaRPr>
          </a:p>
        </p:txBody>
      </p:sp>
      <p:sp>
        <p:nvSpPr>
          <p:cNvPr id="3" name="Segnaposto contenuto 2"/>
          <p:cNvSpPr>
            <a:spLocks noGrp="1"/>
          </p:cNvSpPr>
          <p:nvPr>
            <p:ph idx="1"/>
          </p:nvPr>
        </p:nvSpPr>
        <p:spPr>
          <a:xfrm>
            <a:off x="457200" y="1357298"/>
            <a:ext cx="8229600" cy="4952062"/>
          </a:xfrm>
        </p:spPr>
        <p:txBody>
          <a:bodyPr/>
          <a:lstStyle/>
          <a:p>
            <a:r>
              <a:rPr lang="it-IT" b="1" dirty="0" smtClean="0">
                <a:ln>
                  <a:solidFill>
                    <a:schemeClr val="accent6">
                      <a:lumMod val="50000"/>
                    </a:schemeClr>
                  </a:solidFill>
                </a:ln>
                <a:solidFill>
                  <a:schemeClr val="accent6">
                    <a:lumMod val="50000"/>
                  </a:schemeClr>
                </a:solidFill>
              </a:rPr>
              <a:t>Terrone</a:t>
            </a:r>
            <a:r>
              <a:rPr lang="it-IT" dirty="0" smtClean="0">
                <a:ln>
                  <a:solidFill>
                    <a:schemeClr val="accent6">
                      <a:lumMod val="50000"/>
                    </a:schemeClr>
                  </a:solidFill>
                </a:ln>
                <a:solidFill>
                  <a:schemeClr val="accent6">
                    <a:lumMod val="50000"/>
                  </a:schemeClr>
                </a:solidFill>
              </a:rPr>
              <a:t> è un termine della lingua italiana, utilizzato dagli abitanti dell'Italia settentrionale  centrale come presa in giro</a:t>
            </a:r>
            <a:r>
              <a:rPr lang="it-IT" baseline="30000" dirty="0" smtClean="0">
                <a:ln>
                  <a:solidFill>
                    <a:schemeClr val="accent6">
                      <a:lumMod val="50000"/>
                    </a:schemeClr>
                  </a:solidFill>
                </a:ln>
                <a:solidFill>
                  <a:schemeClr val="accent6">
                    <a:lumMod val="50000"/>
                  </a:schemeClr>
                </a:solidFill>
              </a:rPr>
              <a:t> </a:t>
            </a:r>
            <a:r>
              <a:rPr lang="it-IT" dirty="0" smtClean="0">
                <a:ln>
                  <a:solidFill>
                    <a:schemeClr val="accent6">
                      <a:lumMod val="50000"/>
                    </a:schemeClr>
                  </a:solidFill>
                </a:ln>
                <a:solidFill>
                  <a:schemeClr val="accent6">
                    <a:lumMod val="50000"/>
                  </a:schemeClr>
                </a:solidFill>
              </a:rPr>
              <a:t>per indicare un abitante dell'Italia meridionale, talvolta anche in senso semplicemente scherzoso.</a:t>
            </a:r>
          </a:p>
          <a:p>
            <a:r>
              <a:rPr lang="it-IT" dirty="0" smtClean="0">
                <a:ln>
                  <a:solidFill>
                    <a:schemeClr val="accent6">
                      <a:lumMod val="50000"/>
                    </a:schemeClr>
                  </a:solidFill>
                </a:ln>
                <a:solidFill>
                  <a:schemeClr val="accent6">
                    <a:lumMod val="50000"/>
                  </a:schemeClr>
                </a:solidFill>
              </a:rPr>
              <a:t>Terrone veniva usato nei tempi di Giolitti  perché  il sud meno modernizzato era centrato sulla coltivazione di ulivi,vigneti ecc..</a:t>
            </a:r>
          </a:p>
          <a:p>
            <a:endParaRPr lang="it-IT" dirty="0">
              <a:ln>
                <a:solidFill>
                  <a:schemeClr val="accent6">
                    <a:lumMod val="50000"/>
                  </a:schemeClr>
                </a:solidFill>
              </a:ln>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800" decel="100000"/>
                                        <p:tgtEl>
                                          <p:spTgt spid="3">
                                            <p:txEl>
                                              <p:pRg st="0" end="0"/>
                                            </p:txEl>
                                          </p:spTgt>
                                        </p:tgtEl>
                                      </p:cBhvr>
                                    </p:animEffect>
                                    <p:anim calcmode="lin" valueType="num">
                                      <p:cBhvr>
                                        <p:cTn id="13"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8" presetID="3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800" decel="100000"/>
                                        <p:tgtEl>
                                          <p:spTgt spid="3">
                                            <p:txEl>
                                              <p:pRg st="1" end="1"/>
                                            </p:txEl>
                                          </p:spTgt>
                                        </p:tgtEl>
                                      </p:cBhvr>
                                    </p:animEffect>
                                    <p:anim calcmode="lin" valueType="num">
                                      <p:cBhvr>
                                        <p:cTn id="21"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2"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3"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ntimafia.tv/anti-mafia-logo-sardegna.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Segnaposto contenuto 2"/>
          <p:cNvSpPr>
            <a:spLocks noGrp="1"/>
          </p:cNvSpPr>
          <p:nvPr>
            <p:ph idx="1"/>
          </p:nvPr>
        </p:nvSpPr>
        <p:spPr>
          <a:xfrm>
            <a:off x="214282" y="1214422"/>
            <a:ext cx="8715436" cy="6286544"/>
          </a:xfrm>
        </p:spPr>
        <p:txBody>
          <a:bodyPr/>
          <a:lstStyle/>
          <a:p>
            <a:r>
              <a:rPr lang="it-IT" dirty="0" smtClean="0">
                <a:ln>
                  <a:solidFill>
                    <a:schemeClr val="accent5">
                      <a:lumMod val="75000"/>
                    </a:schemeClr>
                  </a:solidFill>
                </a:ln>
                <a:solidFill>
                  <a:schemeClr val="accent5">
                    <a:lumMod val="75000"/>
                  </a:schemeClr>
                </a:solidFill>
              </a:rPr>
              <a:t>La mafia = siamo la patria del mangiare e della pasta fatta in casa ma anche della mafia. la mafia inizia a Siracusa con Agostino Urso e due cugini</a:t>
            </a:r>
          </a:p>
          <a:p>
            <a:r>
              <a:rPr lang="it-IT" dirty="0" smtClean="0">
                <a:ln>
                  <a:solidFill>
                    <a:schemeClr val="accent5">
                      <a:lumMod val="75000"/>
                    </a:schemeClr>
                  </a:solidFill>
                </a:ln>
                <a:solidFill>
                  <a:schemeClr val="accent5">
                    <a:lumMod val="75000"/>
                  </a:schemeClr>
                </a:solidFill>
              </a:rPr>
              <a:t>Ma andando avanti nel tempo cominciarono a diffondersi le prime associazioni anti mafia l’uomo che creò questa legge fu Ferruccio  Parri  e Simone Gatto che il 20 dicembre 1962 furono approvate.</a:t>
            </a:r>
            <a:endParaRPr lang="it-IT" dirty="0">
              <a:ln>
                <a:solidFill>
                  <a:schemeClr val="accent5">
                    <a:lumMod val="75000"/>
                  </a:schemeClr>
                </a:solidFill>
              </a:ln>
              <a:solidFill>
                <a:schemeClr val="accent5">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ts4.mm.bing.net/th?id=H.4613101056953183&amp;w=195&amp;h=119&amp;c=7&amp;rs=1&amp;pid=1.7"/>
          <p:cNvPicPr>
            <a:picLocks noChangeAspect="1" noChangeArrowheads="1"/>
          </p:cNvPicPr>
          <p:nvPr/>
        </p:nvPicPr>
        <p:blipFill>
          <a:blip r:embed="rId2" cstate="print"/>
          <a:srcRect/>
          <a:stretch>
            <a:fillRect/>
          </a:stretch>
        </p:blipFill>
        <p:spPr bwMode="auto">
          <a:xfrm>
            <a:off x="0" y="0"/>
            <a:ext cx="9144000" cy="6847410"/>
          </a:xfrm>
          <a:prstGeom prst="rect">
            <a:avLst/>
          </a:prstGeom>
          <a:noFill/>
        </p:spPr>
      </p:pic>
      <p:pic>
        <p:nvPicPr>
          <p:cNvPr id="17410" name="Picture 2" descr="Polenta.jpg">
            <a:hlinkClick r:id="rId3"/>
          </p:cNvPr>
          <p:cNvPicPr>
            <a:picLocks noChangeAspect="1" noChangeArrowheads="1"/>
          </p:cNvPicPr>
          <p:nvPr/>
        </p:nvPicPr>
        <p:blipFill>
          <a:blip r:embed="rId4" cstate="print"/>
          <a:srcRect/>
          <a:stretch>
            <a:fillRect/>
          </a:stretch>
        </p:blipFill>
        <p:spPr bwMode="auto">
          <a:xfrm>
            <a:off x="2428860" y="4000504"/>
            <a:ext cx="4119574" cy="2519280"/>
          </a:xfrm>
          <a:prstGeom prst="rect">
            <a:avLst/>
          </a:prstGeom>
          <a:noFill/>
        </p:spPr>
      </p:pic>
      <p:sp>
        <p:nvSpPr>
          <p:cNvPr id="2" name="Titolo 1"/>
          <p:cNvSpPr>
            <a:spLocks noGrp="1"/>
          </p:cNvSpPr>
          <p:nvPr>
            <p:ph type="title"/>
          </p:nvPr>
        </p:nvSpPr>
        <p:spPr/>
        <p:txBody>
          <a:bodyPr/>
          <a:lstStyle/>
          <a:p>
            <a:r>
              <a:rPr lang="it-IT" dirty="0" smtClean="0">
                <a:solidFill>
                  <a:schemeClr val="accent2">
                    <a:lumMod val="60000"/>
                    <a:lumOff val="40000"/>
                  </a:schemeClr>
                </a:solidFill>
              </a:rPr>
              <a:t>Gli stereotipi del nord Italia</a:t>
            </a:r>
            <a:endParaRPr lang="it-IT" dirty="0">
              <a:solidFill>
                <a:schemeClr val="accent2">
                  <a:lumMod val="60000"/>
                  <a:lumOff val="40000"/>
                </a:schemeClr>
              </a:solidFill>
            </a:endParaRPr>
          </a:p>
        </p:txBody>
      </p:sp>
      <p:sp>
        <p:nvSpPr>
          <p:cNvPr id="3" name="Segnaposto contenuto 2"/>
          <p:cNvSpPr>
            <a:spLocks noGrp="1"/>
          </p:cNvSpPr>
          <p:nvPr>
            <p:ph idx="1"/>
          </p:nvPr>
        </p:nvSpPr>
        <p:spPr/>
        <p:txBody>
          <a:bodyPr>
            <a:normAutofit/>
          </a:bodyPr>
          <a:lstStyle/>
          <a:p>
            <a:r>
              <a:rPr lang="it-IT" sz="3600" dirty="0" smtClean="0"/>
              <a:t>Detti anche polentoni per via della nutrizione  perché dicono che nel nord c’è solo polenta </a:t>
            </a:r>
          </a:p>
          <a:p>
            <a:r>
              <a:rPr lang="it-IT" sz="3600" dirty="0" smtClean="0"/>
              <a:t>Una volta durante la carestia l’ unico cibo che costava meno era la polenta e poi se la potevano permettersela tutti</a:t>
            </a:r>
            <a:endParaRPr lang="it-IT"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edge">
                                      <p:cBhvr>
                                        <p:cTn id="15" dur="2000"/>
                                        <p:tgtEl>
                                          <p:spTgt spid="3">
                                            <p:txEl>
                                              <p:pRg st="0" end="0"/>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edg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ts4.mm.bing.net/th?id=H.4827888097430607&amp;pid=1.7"/>
          <p:cNvPicPr>
            <a:picLocks noChangeAspect="1" noChangeArrowheads="1"/>
          </p:cNvPicPr>
          <p:nvPr/>
        </p:nvPicPr>
        <p:blipFill>
          <a:blip r:embed="rId2" cstate="print"/>
          <a:srcRect/>
          <a:stretch>
            <a:fillRect/>
          </a:stretch>
        </p:blipFill>
        <p:spPr bwMode="auto">
          <a:xfrm>
            <a:off x="0" y="-2537"/>
            <a:ext cx="9144000" cy="6860537"/>
          </a:xfrm>
          <a:prstGeom prst="rect">
            <a:avLst/>
          </a:prstGeom>
          <a:noFill/>
        </p:spPr>
      </p:pic>
      <p:cxnSp>
        <p:nvCxnSpPr>
          <p:cNvPr id="9" name="Connettore 2 8"/>
          <p:cNvCxnSpPr/>
          <p:nvPr/>
        </p:nvCxnSpPr>
        <p:spPr>
          <a:xfrm>
            <a:off x="2571736" y="4214818"/>
            <a:ext cx="3714776" cy="2000264"/>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074" name="Picture 2" descr="http://upload.wikimedia.org/wikipedia/commons/thumb/2/20/Felice_maniero.jpeg/220px-Felice_maniero.jpeg"/>
          <p:cNvPicPr>
            <a:picLocks noChangeAspect="1" noChangeArrowheads="1"/>
          </p:cNvPicPr>
          <p:nvPr/>
        </p:nvPicPr>
        <p:blipFill>
          <a:blip r:embed="rId3" cstate="print"/>
          <a:srcRect/>
          <a:stretch>
            <a:fillRect/>
          </a:stretch>
        </p:blipFill>
        <p:spPr bwMode="auto">
          <a:xfrm>
            <a:off x="6398168" y="5048246"/>
            <a:ext cx="2745832" cy="1809754"/>
          </a:xfrm>
          <a:prstGeom prst="rect">
            <a:avLst/>
          </a:prstGeom>
          <a:noFill/>
        </p:spPr>
      </p:pic>
      <p:sp>
        <p:nvSpPr>
          <p:cNvPr id="2" name="Titolo 1"/>
          <p:cNvSpPr>
            <a:spLocks noGrp="1"/>
          </p:cNvSpPr>
          <p:nvPr>
            <p:ph type="title"/>
          </p:nvPr>
        </p:nvSpPr>
        <p:spPr>
          <a:xfrm>
            <a:off x="428596" y="-357214"/>
            <a:ext cx="8229600" cy="1143000"/>
          </a:xfrm>
        </p:spPr>
        <p:txBody>
          <a:bodyPr/>
          <a:lstStyle/>
          <a:p>
            <a:r>
              <a:rPr lang="it-IT" dirty="0" smtClean="0">
                <a:solidFill>
                  <a:srgbClr val="00B050"/>
                </a:solidFill>
              </a:rPr>
              <a:t>Le bande </a:t>
            </a:r>
            <a:r>
              <a:rPr lang="it-IT" dirty="0" smtClean="0">
                <a:solidFill>
                  <a:schemeClr val="tx1"/>
                </a:solidFill>
              </a:rPr>
              <a:t>criminali</a:t>
            </a:r>
            <a:r>
              <a:rPr lang="it-IT" dirty="0" smtClean="0"/>
              <a:t> </a:t>
            </a:r>
            <a:r>
              <a:rPr lang="it-IT" dirty="0" smtClean="0">
                <a:solidFill>
                  <a:srgbClr val="FF0000"/>
                </a:solidFill>
              </a:rPr>
              <a:t>in Italia</a:t>
            </a:r>
            <a:endParaRPr lang="it-IT" dirty="0">
              <a:solidFill>
                <a:srgbClr val="FF0000"/>
              </a:solidFill>
            </a:endParaRPr>
          </a:p>
        </p:txBody>
      </p:sp>
      <p:sp>
        <p:nvSpPr>
          <p:cNvPr id="3" name="Segnaposto contenuto 2"/>
          <p:cNvSpPr>
            <a:spLocks noGrp="1"/>
          </p:cNvSpPr>
          <p:nvPr>
            <p:ph idx="1"/>
          </p:nvPr>
        </p:nvSpPr>
        <p:spPr>
          <a:xfrm>
            <a:off x="357158" y="428604"/>
            <a:ext cx="8229600" cy="4709160"/>
          </a:xfrm>
        </p:spPr>
        <p:txBody>
          <a:bodyPr>
            <a:noAutofit/>
          </a:bodyPr>
          <a:lstStyle/>
          <a:p>
            <a:r>
              <a:rPr lang="it-IT" sz="3200" dirty="0" smtClean="0">
                <a:ln>
                  <a:solidFill>
                    <a:schemeClr val="accent1"/>
                  </a:solidFill>
                </a:ln>
                <a:solidFill>
                  <a:schemeClr val="accent1"/>
                </a:solidFill>
              </a:rPr>
              <a:t>Le bande italiane sono tantissime CLAN dei MARSILIESI,Ndrangheta,ecc</a:t>
            </a:r>
          </a:p>
          <a:p>
            <a:r>
              <a:rPr lang="it-IT" sz="3200" dirty="0" smtClean="0">
                <a:ln>
                  <a:solidFill>
                    <a:schemeClr val="accent1"/>
                  </a:solidFill>
                </a:ln>
                <a:solidFill>
                  <a:schemeClr val="accent1"/>
                </a:solidFill>
              </a:rPr>
              <a:t>Ma da noi ci sono le bande criminali?</a:t>
            </a:r>
          </a:p>
          <a:p>
            <a:r>
              <a:rPr lang="it-IT" sz="3200" dirty="0" smtClean="0">
                <a:ln>
                  <a:solidFill>
                    <a:schemeClr val="accent1"/>
                  </a:solidFill>
                </a:ln>
                <a:solidFill>
                  <a:schemeClr val="accent1"/>
                </a:solidFill>
              </a:rPr>
              <a:t>Si la più vicina a noi e la mala del brenta</a:t>
            </a:r>
          </a:p>
          <a:p>
            <a:r>
              <a:rPr lang="it-IT" sz="3200" dirty="0" smtClean="0">
                <a:ln>
                  <a:solidFill>
                    <a:schemeClr val="accent1"/>
                  </a:solidFill>
                </a:ln>
                <a:solidFill>
                  <a:schemeClr val="accent1"/>
                </a:solidFill>
              </a:rPr>
              <a:t>La banda e nata grazie a dei siciliani emigrati dal sud al nord tra questi </a:t>
            </a:r>
            <a:r>
              <a:rPr lang="it-IT" sz="3200" u="sng" dirty="0" smtClean="0">
                <a:ln>
                  <a:solidFill>
                    <a:schemeClr val="accent1"/>
                  </a:solidFill>
                </a:ln>
                <a:solidFill>
                  <a:schemeClr val="accent1"/>
                </a:solidFill>
                <a:effectLst>
                  <a:outerShdw blurRad="38100" dist="38100" dir="2700000" algn="tl">
                    <a:srgbClr val="000000">
                      <a:alpha val="43137"/>
                    </a:srgbClr>
                  </a:outerShdw>
                </a:effectLst>
              </a:rPr>
              <a:t>felice maniero </a:t>
            </a:r>
            <a:r>
              <a:rPr lang="it-IT" sz="3200" dirty="0" smtClean="0">
                <a:ln>
                  <a:solidFill>
                    <a:schemeClr val="accent1"/>
                  </a:solidFill>
                </a:ln>
                <a:solidFill>
                  <a:schemeClr val="accent1"/>
                </a:solidFill>
              </a:rPr>
              <a:t>(il toso) arrestato il 1993 a Capri. Evase dal carcere di Padova ma poi si penti e rivenne arrestato nel 1994 a Torino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85728"/>
            <a:ext cx="8229600" cy="1143000"/>
          </a:xfrm>
        </p:spPr>
        <p:txBody>
          <a:bodyPr/>
          <a:lstStyle/>
          <a:p>
            <a:r>
              <a:rPr lang="it-IT" dirty="0" smtClean="0">
                <a:solidFill>
                  <a:schemeClr val="accent3">
                    <a:lumMod val="20000"/>
                    <a:lumOff val="80000"/>
                  </a:schemeClr>
                </a:solidFill>
              </a:rPr>
              <a:t>E se fossimo noi ?</a:t>
            </a:r>
            <a:endParaRPr lang="it-IT" dirty="0">
              <a:solidFill>
                <a:schemeClr val="accent3">
                  <a:lumMod val="20000"/>
                  <a:lumOff val="80000"/>
                </a:schemeClr>
              </a:solidFill>
            </a:endParaRPr>
          </a:p>
        </p:txBody>
      </p:sp>
      <p:sp>
        <p:nvSpPr>
          <p:cNvPr id="3" name="Segnaposto contenuto 2"/>
          <p:cNvSpPr>
            <a:spLocks noGrp="1"/>
          </p:cNvSpPr>
          <p:nvPr>
            <p:ph idx="1"/>
          </p:nvPr>
        </p:nvSpPr>
        <p:spPr>
          <a:xfrm>
            <a:off x="457200" y="1600200"/>
            <a:ext cx="8229600" cy="1757362"/>
          </a:xfrm>
        </p:spPr>
        <p:txBody>
          <a:bodyPr>
            <a:normAutofit/>
          </a:bodyPr>
          <a:lstStyle/>
          <a:p>
            <a:r>
              <a:rPr lang="it-IT" sz="1800" dirty="0" smtClean="0">
                <a:solidFill>
                  <a:schemeClr val="accent3">
                    <a:lumMod val="20000"/>
                    <a:lumOff val="80000"/>
                  </a:schemeClr>
                </a:solidFill>
              </a:rPr>
              <a:t>Per mia esperienza che ho i cugini pugliesi capita a volte che ti scappi una parola oppure dopo tanti anni salti fuori l’accento e allora in quel punto si mettono tutti a ridere mi e capitato di essere preso in giro con il nomignolo “terrone” oppure  “mafioso” oppure per scherzare invece la mia esperienza in puglia se ti scappa una parola in dialetto veneto si mettono a ridere (Mattia P.)</a:t>
            </a:r>
            <a:endParaRPr lang="it-IT" sz="1800" dirty="0">
              <a:solidFill>
                <a:schemeClr val="accent3">
                  <a:lumMod val="20000"/>
                  <a:lumOff val="80000"/>
                </a:schemeClr>
              </a:solidFill>
            </a:endParaRPr>
          </a:p>
        </p:txBody>
      </p:sp>
      <p:sp>
        <p:nvSpPr>
          <p:cNvPr id="4" name="CasellaDiTesto 3"/>
          <p:cNvSpPr txBox="1"/>
          <p:nvPr/>
        </p:nvSpPr>
        <p:spPr>
          <a:xfrm>
            <a:off x="428596" y="3643314"/>
            <a:ext cx="8286808" cy="1477328"/>
          </a:xfrm>
          <a:prstGeom prst="rect">
            <a:avLst/>
          </a:prstGeom>
          <a:noFill/>
        </p:spPr>
        <p:txBody>
          <a:bodyPr wrap="square" rtlCol="0">
            <a:spAutoFit/>
          </a:bodyPr>
          <a:lstStyle/>
          <a:p>
            <a:r>
              <a:rPr lang="it-IT" dirty="0" smtClean="0">
                <a:solidFill>
                  <a:schemeClr val="accent3">
                    <a:lumMod val="20000"/>
                    <a:lumOff val="80000"/>
                  </a:schemeClr>
                </a:solidFill>
              </a:rPr>
              <a:t>Mi è capitato anche a me di essere chiamato polentone dai miei zii che vengono dalla Puglia e io per risposta gli ho detto terroni e loro si sono arrabbiati molto e mi hanno tirato dei ceffoni. Dopo un’ora ci siamo chiariti e mi hanno detto polentone perché ero grasso e, secondo loro, mangiavo tanta polenta, ma non era vero perché non mi piaceva neanche. (Nico C.)</a:t>
            </a:r>
            <a:endParaRPr lang="it-IT" dirty="0">
              <a:solidFill>
                <a:schemeClr val="accent3">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8" presetClass="entr" presetSubtype="0" accel="5000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diamond(in)">
                                      <p:cBhvr>
                                        <p:cTn id="21"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FFFF"/>
                </a:solidFill>
              </a:rPr>
              <a:t>Alcuni grafici sulla nostra situazione</a:t>
            </a:r>
            <a:endParaRPr lang="it-IT" dirty="0">
              <a:solidFill>
                <a:srgbClr val="FFFFFF"/>
              </a:solidFill>
            </a:endParaRPr>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anim calcmode="lin" valueType="num">
                                      <p:cBhvr>
                                        <p:cTn id="16" dur="2000" fill="hold"/>
                                        <p:tgtEl>
                                          <p:spTgt spid="4"/>
                                        </p:tgtEl>
                                        <p:attrNameLst>
                                          <p:attrName>style.rotation</p:attrName>
                                        </p:attrNameLst>
                                      </p:cBhvr>
                                      <p:tavLst>
                                        <p:tav tm="0">
                                          <p:val>
                                            <p:fltVal val="720"/>
                                          </p:val>
                                        </p:tav>
                                        <p:tav tm="100000">
                                          <p:val>
                                            <p:fltVal val="0"/>
                                          </p:val>
                                        </p:tav>
                                      </p:tavLst>
                                    </p:anim>
                                    <p:anim calcmode="lin" valueType="num">
                                      <p:cBhvr>
                                        <p:cTn id="17" dur="2000" fill="hold"/>
                                        <p:tgtEl>
                                          <p:spTgt spid="4"/>
                                        </p:tgtEl>
                                        <p:attrNameLst>
                                          <p:attrName>ppt_h</p:attrName>
                                        </p:attrNameLst>
                                      </p:cBhvr>
                                      <p:tavLst>
                                        <p:tav tm="0">
                                          <p:val>
                                            <p:fltVal val="0"/>
                                          </p:val>
                                        </p:tav>
                                        <p:tav tm="100000">
                                          <p:val>
                                            <p:strVal val="#ppt_h"/>
                                          </p:val>
                                        </p:tav>
                                      </p:tavLst>
                                    </p:anim>
                                    <p:anim calcmode="lin" valueType="num">
                                      <p:cBhvr>
                                        <p:cTn id="18"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285860"/>
            <a:ext cx="9144000" cy="5572141"/>
          </a:xfrm>
        </p:spPr>
        <p:txBody>
          <a:bodyPr>
            <a:normAutofit lnSpcReduction="10000"/>
          </a:bodyPr>
          <a:lstStyle/>
          <a:p>
            <a:r>
              <a:rPr lang="it-IT" dirty="0" smtClean="0">
                <a:solidFill>
                  <a:schemeClr val="accent3">
                    <a:lumMod val="20000"/>
                    <a:lumOff val="80000"/>
                  </a:schemeClr>
                </a:solidFill>
              </a:rPr>
              <a:t>Gli stereotipi sono usati per prendere in giro qualcuno o altri come “chi si chiama luigi a un futuro solo di idraulico”</a:t>
            </a:r>
          </a:p>
          <a:p>
            <a:r>
              <a:rPr lang="it-IT" dirty="0" smtClean="0">
                <a:solidFill>
                  <a:schemeClr val="accent3">
                    <a:lumMod val="20000"/>
                    <a:lumOff val="80000"/>
                  </a:schemeClr>
                </a:solidFill>
              </a:rPr>
              <a:t>Gli stereotipi anno origine nella seconda guerra mondiale ma anno radici più profonde che vanno fino agli antichi romaniche prendevano in giro gli schiavi con nomignoli molto offensivi fino ad arrivare a offendere la propria intimità</a:t>
            </a:r>
          </a:p>
          <a:p>
            <a:r>
              <a:rPr lang="it-IT" dirty="0" smtClean="0">
                <a:solidFill>
                  <a:schemeClr val="accent3">
                    <a:lumMod val="20000"/>
                    <a:lumOff val="80000"/>
                  </a:schemeClr>
                </a:solidFill>
              </a:rPr>
              <a:t>Gli stereotipi sono dei gerghi che si usano spesso nella quotidianità come “i tedeschi  sono razzisti” </a:t>
            </a:r>
            <a:r>
              <a:rPr lang="it-IT" dirty="0" err="1" smtClean="0">
                <a:solidFill>
                  <a:schemeClr val="accent3">
                    <a:lumMod val="20000"/>
                    <a:lumOff val="80000"/>
                  </a:schemeClr>
                </a:solidFill>
              </a:rPr>
              <a:t>ecc…</a:t>
            </a:r>
            <a:endParaRPr lang="it-IT" dirty="0" smtClean="0">
              <a:solidFill>
                <a:schemeClr val="accent3">
                  <a:lumMod val="20000"/>
                  <a:lumOff val="80000"/>
                </a:schemeClr>
              </a:solidFill>
            </a:endParaRPr>
          </a:p>
        </p:txBody>
      </p:sp>
      <p:sp>
        <p:nvSpPr>
          <p:cNvPr id="4" name="CasellaDiTesto 3"/>
          <p:cNvSpPr txBox="1"/>
          <p:nvPr/>
        </p:nvSpPr>
        <p:spPr>
          <a:xfrm>
            <a:off x="428596" y="357166"/>
            <a:ext cx="8143932" cy="584775"/>
          </a:xfrm>
          <a:prstGeom prst="rect">
            <a:avLst/>
          </a:prstGeom>
          <a:noFill/>
        </p:spPr>
        <p:txBody>
          <a:bodyPr wrap="square" rtlCol="0">
            <a:spAutoFit/>
          </a:bodyPr>
          <a:lstStyle/>
          <a:p>
            <a:pPr algn="ctr"/>
            <a:r>
              <a:rPr lang="it-IT" sz="3200" dirty="0" smtClean="0">
                <a:solidFill>
                  <a:schemeClr val="accent3">
                    <a:lumMod val="20000"/>
                    <a:lumOff val="80000"/>
                  </a:schemeClr>
                </a:solidFill>
              </a:rPr>
              <a:t>storia</a:t>
            </a:r>
            <a:endParaRPr lang="it-IT" sz="3200" dirty="0">
              <a:solidFill>
                <a:schemeClr val="accent3">
                  <a:lumMod val="20000"/>
                  <a:lumOff val="8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2.gstatic.com/images?q=tbn:ANd9GcRmPdmxD-vI5FYa3EZZhLhIFSDvzzUNDkUJo_WHbypIiSFFdwPD8G44UAsn"/>
          <p:cNvPicPr>
            <a:picLocks noChangeAspect="1" noChangeArrowheads="1"/>
          </p:cNvPicPr>
          <p:nvPr/>
        </p:nvPicPr>
        <p:blipFill>
          <a:blip r:embed="rId2" cstate="print"/>
          <a:srcRect/>
          <a:stretch>
            <a:fillRect/>
          </a:stretch>
        </p:blipFill>
        <p:spPr bwMode="auto">
          <a:xfrm>
            <a:off x="5786446" y="5057372"/>
            <a:ext cx="3357554" cy="1800628"/>
          </a:xfrm>
          <a:prstGeom prst="rect">
            <a:avLst/>
          </a:prstGeom>
          <a:noFill/>
        </p:spPr>
      </p:pic>
      <p:pic>
        <p:nvPicPr>
          <p:cNvPr id="4" name="Picture 4" descr="http://www.lastampa.it/rf/image_lowres/Pub/p3/2012/01/27/Esteri/Foto/TYP-440152-4504628-GIORNALE.jpg"/>
          <p:cNvPicPr>
            <a:picLocks noChangeAspect="1" noChangeArrowheads="1"/>
          </p:cNvPicPr>
          <p:nvPr/>
        </p:nvPicPr>
        <p:blipFill>
          <a:blip r:embed="rId3" cstate="print"/>
          <a:srcRect/>
          <a:stretch>
            <a:fillRect/>
          </a:stretch>
        </p:blipFill>
        <p:spPr bwMode="auto">
          <a:xfrm>
            <a:off x="2643174" y="5072074"/>
            <a:ext cx="3143250" cy="1785926"/>
          </a:xfrm>
          <a:prstGeom prst="rect">
            <a:avLst/>
          </a:prstGeom>
          <a:noFill/>
        </p:spPr>
      </p:pic>
      <p:pic>
        <p:nvPicPr>
          <p:cNvPr id="1026" name="Picture 2" descr="http://3.bp.blogspot.com/-KFGAL5hxjQM/USIr5sJIiaI/AAAAAAAAExU/ufXKJg5NWvc/s1600/madollars.JPG"/>
          <p:cNvPicPr>
            <a:picLocks noChangeAspect="1" noChangeArrowheads="1"/>
          </p:cNvPicPr>
          <p:nvPr/>
        </p:nvPicPr>
        <p:blipFill>
          <a:blip r:embed="rId4" cstate="print"/>
          <a:srcRect/>
          <a:stretch>
            <a:fillRect/>
          </a:stretch>
        </p:blipFill>
        <p:spPr bwMode="auto">
          <a:xfrm>
            <a:off x="0" y="3877922"/>
            <a:ext cx="2643174" cy="2980078"/>
          </a:xfrm>
          <a:prstGeom prst="rect">
            <a:avLst/>
          </a:prstGeom>
          <a:noFill/>
        </p:spPr>
      </p:pic>
      <p:pic>
        <p:nvPicPr>
          <p:cNvPr id="1028" name="Picture 4" descr="http://images.movieplayer.it/2011/12/27/guardie-e-ladri-locandina-del-film-227393.jpg"/>
          <p:cNvPicPr>
            <a:picLocks noChangeAspect="1" noChangeArrowheads="1"/>
          </p:cNvPicPr>
          <p:nvPr/>
        </p:nvPicPr>
        <p:blipFill>
          <a:blip r:embed="rId5" cstate="print"/>
          <a:srcRect/>
          <a:stretch>
            <a:fillRect/>
          </a:stretch>
        </p:blipFill>
        <p:spPr bwMode="auto">
          <a:xfrm>
            <a:off x="7000860" y="2357431"/>
            <a:ext cx="2143140" cy="2714644"/>
          </a:xfrm>
          <a:prstGeom prst="rect">
            <a:avLst/>
          </a:prstGeom>
          <a:noFill/>
        </p:spPr>
      </p:pic>
      <p:pic>
        <p:nvPicPr>
          <p:cNvPr id="16390" name="Picture 6" descr="http://ts4.mm.bing.net/th?id=H.4919989329595067&amp;pid=1.7"/>
          <p:cNvPicPr>
            <a:picLocks noChangeAspect="1" noChangeArrowheads="1"/>
          </p:cNvPicPr>
          <p:nvPr/>
        </p:nvPicPr>
        <p:blipFill>
          <a:blip r:embed="rId6" cstate="print"/>
          <a:srcRect/>
          <a:stretch>
            <a:fillRect/>
          </a:stretch>
        </p:blipFill>
        <p:spPr bwMode="auto">
          <a:xfrm>
            <a:off x="2643174" y="2357430"/>
            <a:ext cx="4357718" cy="2741791"/>
          </a:xfrm>
          <a:prstGeom prst="rect">
            <a:avLst/>
          </a:prstGeom>
          <a:noFill/>
        </p:spPr>
      </p:pic>
      <p:pic>
        <p:nvPicPr>
          <p:cNvPr id="16388" name="Picture 4" descr="http://www.maurofranco.biz/wp-content/uploads/2010/08/toto-truffa.jpg"/>
          <p:cNvPicPr>
            <a:picLocks noChangeAspect="1" noChangeArrowheads="1"/>
          </p:cNvPicPr>
          <p:nvPr/>
        </p:nvPicPr>
        <p:blipFill>
          <a:blip r:embed="rId7" cstate="print"/>
          <a:srcRect/>
          <a:stretch>
            <a:fillRect/>
          </a:stretch>
        </p:blipFill>
        <p:spPr bwMode="auto">
          <a:xfrm>
            <a:off x="0" y="0"/>
            <a:ext cx="2628900" cy="3857625"/>
          </a:xfrm>
          <a:prstGeom prst="rect">
            <a:avLst/>
          </a:prstGeom>
          <a:noFill/>
        </p:spPr>
      </p:pic>
      <p:pic>
        <p:nvPicPr>
          <p:cNvPr id="16386" name="Picture 2" descr="http://www.studentifuori.it/wp-content/uploads/2013/04/stereotipi.jpg"/>
          <p:cNvPicPr>
            <a:picLocks noChangeAspect="1" noChangeArrowheads="1"/>
          </p:cNvPicPr>
          <p:nvPr/>
        </p:nvPicPr>
        <p:blipFill>
          <a:blip r:embed="rId8" cstate="print"/>
          <a:srcRect/>
          <a:stretch>
            <a:fillRect/>
          </a:stretch>
        </p:blipFill>
        <p:spPr bwMode="auto">
          <a:xfrm>
            <a:off x="2571736" y="0"/>
            <a:ext cx="6572264" cy="2381250"/>
          </a:xfrm>
          <a:prstGeom prst="rect">
            <a:avLst/>
          </a:prstGeom>
          <a:noFill/>
        </p:spPr>
      </p:pic>
      <p:sp>
        <p:nvSpPr>
          <p:cNvPr id="2" name="Titolo 1"/>
          <p:cNvSpPr>
            <a:spLocks noGrp="1"/>
          </p:cNvSpPr>
          <p:nvPr>
            <p:ph type="title"/>
          </p:nvPr>
        </p:nvSpPr>
        <p:spPr>
          <a:xfrm>
            <a:off x="428596" y="-357214"/>
            <a:ext cx="8229600" cy="1143000"/>
          </a:xfrm>
        </p:spPr>
        <p:txBody>
          <a:bodyPr/>
          <a:lstStyle/>
          <a:p>
            <a:r>
              <a:rPr lang="it-IT" dirty="0" smtClean="0">
                <a:solidFill>
                  <a:srgbClr val="00B050"/>
                </a:solidFill>
              </a:rPr>
              <a:t>Alcu</a:t>
            </a:r>
            <a:r>
              <a:rPr lang="it-IT" dirty="0" smtClean="0">
                <a:solidFill>
                  <a:schemeClr val="tx1"/>
                </a:solidFill>
              </a:rPr>
              <a:t>ni s</a:t>
            </a:r>
            <a:r>
              <a:rPr lang="it-IT" dirty="0" smtClean="0">
                <a:solidFill>
                  <a:srgbClr val="FF0000"/>
                </a:solidFill>
              </a:rPr>
              <a:t>tereotipi</a:t>
            </a:r>
            <a:endParaRPr lang="it-IT" dirty="0">
              <a:solidFill>
                <a:srgbClr val="FF0000"/>
              </a:solidFill>
            </a:endParaRPr>
          </a:p>
        </p:txBody>
      </p:sp>
      <p:sp>
        <p:nvSpPr>
          <p:cNvPr id="3" name="Segnaposto contenuto 2"/>
          <p:cNvSpPr>
            <a:spLocks noGrp="1"/>
          </p:cNvSpPr>
          <p:nvPr>
            <p:ph idx="1"/>
          </p:nvPr>
        </p:nvSpPr>
        <p:spPr>
          <a:xfrm>
            <a:off x="0" y="428604"/>
            <a:ext cx="9144000" cy="3929090"/>
          </a:xfrm>
        </p:spPr>
        <p:txBody>
          <a:bodyPr>
            <a:noAutofit/>
          </a:bodyPr>
          <a:lstStyle/>
          <a:p>
            <a:r>
              <a:rPr lang="it-IT" sz="2400" b="1" dirty="0" smtClean="0">
                <a:ln>
                  <a:solidFill>
                    <a:srgbClr val="00B0F0"/>
                  </a:solidFill>
                </a:ln>
                <a:solidFill>
                  <a:srgbClr val="002060"/>
                </a:solidFill>
              </a:rPr>
              <a:t>Mangiano sempre pasta fatta in casa</a:t>
            </a:r>
          </a:p>
          <a:p>
            <a:r>
              <a:rPr lang="it-IT" sz="2400" b="1" dirty="0" smtClean="0">
                <a:ln>
                  <a:solidFill>
                    <a:srgbClr val="00B0F0"/>
                  </a:solidFill>
                </a:ln>
                <a:solidFill>
                  <a:srgbClr val="002060"/>
                </a:solidFill>
              </a:rPr>
              <a:t>Gesticolano molto</a:t>
            </a:r>
          </a:p>
          <a:p>
            <a:r>
              <a:rPr lang="it-IT" sz="2400" b="1" dirty="0" smtClean="0">
                <a:ln>
                  <a:solidFill>
                    <a:srgbClr val="00B0F0"/>
                  </a:solidFill>
                </a:ln>
                <a:solidFill>
                  <a:srgbClr val="002060"/>
                </a:solidFill>
              </a:rPr>
              <a:t>Sono furbi</a:t>
            </a:r>
          </a:p>
          <a:p>
            <a:r>
              <a:rPr lang="it-IT" sz="2400" b="1" dirty="0" smtClean="0">
                <a:ln>
                  <a:solidFill>
                    <a:srgbClr val="00B0F0"/>
                  </a:solidFill>
                </a:ln>
                <a:solidFill>
                  <a:srgbClr val="002060"/>
                </a:solidFill>
              </a:rPr>
              <a:t>Fumano molto</a:t>
            </a:r>
          </a:p>
          <a:p>
            <a:r>
              <a:rPr lang="it-IT" sz="2400" b="1" dirty="0" smtClean="0">
                <a:ln>
                  <a:solidFill>
                    <a:srgbClr val="00B0F0"/>
                  </a:solidFill>
                </a:ln>
                <a:solidFill>
                  <a:srgbClr val="002060"/>
                </a:solidFill>
              </a:rPr>
              <a:t>Non vogliono lavori faticosi</a:t>
            </a:r>
          </a:p>
          <a:p>
            <a:r>
              <a:rPr lang="it-IT" sz="2400" b="1" dirty="0" smtClean="0">
                <a:ln>
                  <a:solidFill>
                    <a:srgbClr val="00B0F0"/>
                  </a:solidFill>
                </a:ln>
                <a:solidFill>
                  <a:srgbClr val="002060"/>
                </a:solidFill>
              </a:rPr>
              <a:t>Sono introversi</a:t>
            </a:r>
          </a:p>
          <a:p>
            <a:r>
              <a:rPr lang="it-IT" sz="2400" b="1" dirty="0" smtClean="0">
                <a:ln>
                  <a:solidFill>
                    <a:srgbClr val="00B0F0"/>
                  </a:solidFill>
                </a:ln>
                <a:solidFill>
                  <a:srgbClr val="002060"/>
                </a:solidFill>
              </a:rPr>
              <a:t>Sono mafiosi</a:t>
            </a:r>
          </a:p>
          <a:p>
            <a:r>
              <a:rPr lang="it-IT" sz="2400" b="1" dirty="0" smtClean="0">
                <a:ln>
                  <a:solidFill>
                    <a:srgbClr val="00B0F0"/>
                  </a:solidFill>
                </a:ln>
                <a:solidFill>
                  <a:srgbClr val="002060"/>
                </a:solidFill>
              </a:rPr>
              <a:t>Sono bravi a restaurare</a:t>
            </a:r>
          </a:p>
          <a:p>
            <a:r>
              <a:rPr lang="it-IT" sz="2400" b="1" dirty="0" smtClean="0">
                <a:ln>
                  <a:solidFill>
                    <a:srgbClr val="00B0F0"/>
                  </a:solidFill>
                </a:ln>
                <a:solidFill>
                  <a:srgbClr val="002060"/>
                </a:solidFill>
              </a:rPr>
              <a:t> terremoti,vulcani e inondazioni al ordine del </a:t>
            </a:r>
            <a:r>
              <a:rPr lang="it-IT" sz="2400" b="1" dirty="0" err="1" smtClean="0">
                <a:ln>
                  <a:solidFill>
                    <a:srgbClr val="00B0F0"/>
                  </a:solidFill>
                </a:ln>
                <a:solidFill>
                  <a:srgbClr val="002060"/>
                </a:solidFill>
              </a:rPr>
              <a:t>gionro</a:t>
            </a:r>
            <a:endParaRPr lang="it-IT" sz="2400" b="1" dirty="0" smtClean="0">
              <a:ln>
                <a:solidFill>
                  <a:srgbClr val="00B0F0"/>
                </a:solidFill>
              </a:ln>
              <a:solidFill>
                <a:srgbClr val="002060"/>
              </a:solidFill>
            </a:endParaRPr>
          </a:p>
          <a:p>
            <a:r>
              <a:rPr lang="it-IT" sz="2400" b="1" dirty="0" smtClean="0">
                <a:ln>
                  <a:solidFill>
                    <a:srgbClr val="00B0F0"/>
                  </a:solidFill>
                </a:ln>
                <a:solidFill>
                  <a:srgbClr val="002060"/>
                </a:solidFill>
              </a:rPr>
              <a:t>Truffe al ordine del giorno</a:t>
            </a:r>
          </a:p>
          <a:p>
            <a:r>
              <a:rPr lang="it-IT" sz="2400" b="1" dirty="0" smtClean="0">
                <a:ln>
                  <a:solidFill>
                    <a:srgbClr val="00B0F0"/>
                  </a:solidFill>
                </a:ln>
                <a:solidFill>
                  <a:srgbClr val="002060"/>
                </a:solidFill>
              </a:rPr>
              <a:t>Sono dei ladri professionisti</a:t>
            </a:r>
          </a:p>
          <a:p>
            <a:r>
              <a:rPr lang="it-IT" sz="2400" b="1" dirty="0" smtClean="0">
                <a:ln>
                  <a:solidFill>
                    <a:srgbClr val="00B0F0"/>
                  </a:solidFill>
                </a:ln>
                <a:solidFill>
                  <a:srgbClr val="002060"/>
                </a:solidFill>
              </a:rPr>
              <a:t>In Italia si vive male soprattutto al sud</a:t>
            </a:r>
          </a:p>
          <a:p>
            <a:r>
              <a:rPr lang="it-IT" sz="2400" b="1" dirty="0" smtClean="0">
                <a:ln>
                  <a:solidFill>
                    <a:srgbClr val="00B0F0"/>
                  </a:solidFill>
                </a:ln>
                <a:solidFill>
                  <a:srgbClr val="002060"/>
                </a:solidFill>
              </a:rPr>
              <a:t>E meglio portarsi dietro una pistola quando vai in Italia</a:t>
            </a:r>
          </a:p>
          <a:p>
            <a:r>
              <a:rPr lang="it-IT" sz="2400" b="1" dirty="0" smtClean="0">
                <a:ln>
                  <a:solidFill>
                    <a:srgbClr val="00B0F0"/>
                  </a:solidFill>
                </a:ln>
                <a:solidFill>
                  <a:srgbClr val="002060"/>
                </a:solidFill>
              </a:rPr>
              <a:t>Spaghetti e pistole fatte in casa</a:t>
            </a:r>
          </a:p>
          <a:p>
            <a:endParaRPr lang="it-IT" sz="2400" b="1" dirty="0" smtClean="0">
              <a:ln>
                <a:solidFill>
                  <a:schemeClr val="bg1"/>
                </a:solidFill>
              </a:l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8" presetClass="entr" presetSubtype="0" accel="5000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3">
                                            <p:txEl>
                                              <p:pRg st="0" end="0"/>
                                            </p:txEl>
                                          </p:spTgt>
                                        </p:tgtEl>
                                      </p:cBhvr>
                                    </p:animEffect>
                                  </p:childTnLst>
                                </p:cTn>
                              </p:par>
                              <p:par>
                                <p:cTn id="17" presetID="48" presetClass="entr" presetSubtype="0" accel="5000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2" dur="1000"/>
                                        <p:tgtEl>
                                          <p:spTgt spid="3">
                                            <p:txEl>
                                              <p:pRg st="1" end="1"/>
                                            </p:txEl>
                                          </p:spTgt>
                                        </p:tgtEl>
                                      </p:cBhvr>
                                    </p:animEffect>
                                  </p:childTnLst>
                                </p:cTn>
                              </p:par>
                              <p:par>
                                <p:cTn id="23" presetID="48" presetClass="entr" presetSubtype="0" accel="5000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8" dur="1000"/>
                                        <p:tgtEl>
                                          <p:spTgt spid="3">
                                            <p:txEl>
                                              <p:pRg st="2" end="2"/>
                                            </p:txEl>
                                          </p:spTgt>
                                        </p:tgtEl>
                                      </p:cBhvr>
                                    </p:animEffect>
                                  </p:childTnLst>
                                </p:cTn>
                              </p:par>
                              <p:par>
                                <p:cTn id="29" presetID="48" presetClass="entr" presetSubtype="0" accel="5000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3">
                                            <p:txEl>
                                              <p:pRg st="3" end="3"/>
                                            </p:txEl>
                                          </p:spTgt>
                                        </p:tgtEl>
                                      </p:cBhvr>
                                    </p:animEffect>
                                  </p:childTnLst>
                                </p:cTn>
                              </p:par>
                              <p:par>
                                <p:cTn id="35" presetID="48" presetClass="entr" presetSubtype="0" accel="5000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0" dur="1000"/>
                                        <p:tgtEl>
                                          <p:spTgt spid="3">
                                            <p:txEl>
                                              <p:pRg st="4" end="4"/>
                                            </p:txEl>
                                          </p:spTgt>
                                        </p:tgtEl>
                                      </p:cBhvr>
                                    </p:animEffect>
                                  </p:childTnLst>
                                </p:cTn>
                              </p:par>
                              <p:par>
                                <p:cTn id="41" presetID="48" presetClass="entr" presetSubtype="0" accel="50000"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4"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46" dur="1000"/>
                                        <p:tgtEl>
                                          <p:spTgt spid="3">
                                            <p:txEl>
                                              <p:pRg st="5" end="5"/>
                                            </p:txEl>
                                          </p:spTgt>
                                        </p:tgtEl>
                                      </p:cBhvr>
                                    </p:animEffect>
                                  </p:childTnLst>
                                </p:cTn>
                              </p:par>
                              <p:par>
                                <p:cTn id="47" presetID="48" presetClass="entr" presetSubtype="0" accel="50000" fill="hold"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0" dur="10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2" dur="1000"/>
                                        <p:tgtEl>
                                          <p:spTgt spid="3">
                                            <p:txEl>
                                              <p:pRg st="6" end="6"/>
                                            </p:txEl>
                                          </p:spTgt>
                                        </p:tgtEl>
                                      </p:cBhvr>
                                    </p:animEffect>
                                  </p:childTnLst>
                                </p:cTn>
                              </p:par>
                              <p:par>
                                <p:cTn id="53" presetID="48" presetClass="entr" presetSubtype="0" accel="5000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3">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58" dur="1000"/>
                                        <p:tgtEl>
                                          <p:spTgt spid="3">
                                            <p:txEl>
                                              <p:pRg st="7" end="7"/>
                                            </p:txEl>
                                          </p:spTgt>
                                        </p:tgtEl>
                                      </p:cBhvr>
                                    </p:animEffect>
                                  </p:childTnLst>
                                </p:cTn>
                              </p:par>
                              <p:par>
                                <p:cTn id="59" presetID="48" presetClass="entr" presetSubtype="0" accel="50000" fill="hold" nodeType="with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1000" fill="hold"/>
                                        <p:tgtEl>
                                          <p:spTgt spid="3">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2" dur="1000" fill="hold"/>
                                        <p:tgtEl>
                                          <p:spTgt spid="3">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64" dur="1000"/>
                                        <p:tgtEl>
                                          <p:spTgt spid="3">
                                            <p:txEl>
                                              <p:pRg st="8" end="8"/>
                                            </p:txEl>
                                          </p:spTgt>
                                        </p:tgtEl>
                                      </p:cBhvr>
                                    </p:animEffect>
                                  </p:childTnLst>
                                </p:cTn>
                              </p:par>
                              <p:par>
                                <p:cTn id="65" presetID="48" presetClass="entr" presetSubtype="0" accel="50000" fill="hold" nodeType="with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p:cTn id="67" dur="1000" fill="hold"/>
                                        <p:tgtEl>
                                          <p:spTgt spid="3">
                                            <p:txEl>
                                              <p:pRg st="9" end="9"/>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8" dur="1000" fill="hold"/>
                                        <p:tgtEl>
                                          <p:spTgt spid="3">
                                            <p:txEl>
                                              <p:pRg st="9" end="9"/>
                                            </p:txEl>
                                          </p:spTgt>
                                        </p:tgtEl>
                                        <p:attrNameLst>
                                          <p:attrName>ppt_x</p:attrName>
                                        </p:attrNameLst>
                                      </p:cBhvr>
                                      <p:tavLst>
                                        <p:tav tm="0">
                                          <p:val>
                                            <p:fltVal val="-1"/>
                                          </p:val>
                                        </p:tav>
                                        <p:tav tm="50000">
                                          <p:val>
                                            <p:fltVal val="0.95"/>
                                          </p:val>
                                        </p:tav>
                                        <p:tav tm="100000">
                                          <p:val>
                                            <p:strVal val="#ppt_x"/>
                                          </p:val>
                                        </p:tav>
                                      </p:tavLst>
                                    </p:anim>
                                    <p:anim calcmode="lin" valueType="num">
                                      <p:cBhvr>
                                        <p:cTn id="69" dur="1000" fill="hold"/>
                                        <p:tgtEl>
                                          <p:spTgt spid="3">
                                            <p:txEl>
                                              <p:pRg st="9" end="9"/>
                                            </p:txEl>
                                          </p:spTgt>
                                        </p:tgtEl>
                                        <p:attrNameLst>
                                          <p:attrName>ppt_y</p:attrName>
                                        </p:attrNameLst>
                                      </p:cBhvr>
                                      <p:tavLst>
                                        <p:tav tm="0">
                                          <p:val>
                                            <p:strVal val="#ppt_y"/>
                                          </p:val>
                                        </p:tav>
                                        <p:tav tm="100000">
                                          <p:val>
                                            <p:strVal val="#ppt_y"/>
                                          </p:val>
                                        </p:tav>
                                      </p:tavLst>
                                    </p:anim>
                                    <p:animEffect transition="in" filter="fade">
                                      <p:cBhvr>
                                        <p:cTn id="70" dur="1000"/>
                                        <p:tgtEl>
                                          <p:spTgt spid="3">
                                            <p:txEl>
                                              <p:pRg st="9" end="9"/>
                                            </p:txEl>
                                          </p:spTgt>
                                        </p:tgtEl>
                                      </p:cBhvr>
                                    </p:animEffect>
                                  </p:childTnLst>
                                </p:cTn>
                              </p:par>
                              <p:par>
                                <p:cTn id="71" presetID="48" presetClass="entr" presetSubtype="0" accel="50000" fill="hold" nodeType="with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p:cTn id="73" dur="1000" fill="hold"/>
                                        <p:tgtEl>
                                          <p:spTgt spid="3">
                                            <p:txEl>
                                              <p:pRg st="10" end="1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4" dur="1000" fill="hold"/>
                                        <p:tgtEl>
                                          <p:spTgt spid="3">
                                            <p:txEl>
                                              <p:pRg st="10" end="10"/>
                                            </p:txEl>
                                          </p:spTgt>
                                        </p:tgtEl>
                                        <p:attrNameLst>
                                          <p:attrName>ppt_x</p:attrName>
                                        </p:attrNameLst>
                                      </p:cBhvr>
                                      <p:tavLst>
                                        <p:tav tm="0">
                                          <p:val>
                                            <p:fltVal val="-1"/>
                                          </p:val>
                                        </p:tav>
                                        <p:tav tm="50000">
                                          <p:val>
                                            <p:fltVal val="0.95"/>
                                          </p:val>
                                        </p:tav>
                                        <p:tav tm="100000">
                                          <p:val>
                                            <p:strVal val="#ppt_x"/>
                                          </p:val>
                                        </p:tav>
                                      </p:tavLst>
                                    </p:anim>
                                    <p:anim calcmode="lin" valueType="num">
                                      <p:cBhvr>
                                        <p:cTn id="75" dur="1000" fill="hold"/>
                                        <p:tgtEl>
                                          <p:spTgt spid="3">
                                            <p:txEl>
                                              <p:pRg st="10" end="10"/>
                                            </p:txEl>
                                          </p:spTgt>
                                        </p:tgtEl>
                                        <p:attrNameLst>
                                          <p:attrName>ppt_y</p:attrName>
                                        </p:attrNameLst>
                                      </p:cBhvr>
                                      <p:tavLst>
                                        <p:tav tm="0">
                                          <p:val>
                                            <p:strVal val="#ppt_y"/>
                                          </p:val>
                                        </p:tav>
                                        <p:tav tm="100000">
                                          <p:val>
                                            <p:strVal val="#ppt_y"/>
                                          </p:val>
                                        </p:tav>
                                      </p:tavLst>
                                    </p:anim>
                                    <p:animEffect transition="in" filter="fade">
                                      <p:cBhvr>
                                        <p:cTn id="76" dur="1000"/>
                                        <p:tgtEl>
                                          <p:spTgt spid="3">
                                            <p:txEl>
                                              <p:pRg st="10" end="10"/>
                                            </p:txEl>
                                          </p:spTgt>
                                        </p:tgtEl>
                                      </p:cBhvr>
                                    </p:animEffect>
                                  </p:childTnLst>
                                </p:cTn>
                              </p:par>
                              <p:par>
                                <p:cTn id="77" presetID="48" presetClass="entr" presetSubtype="0" accel="50000" fill="hold" nodeType="with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p:cTn id="79" dur="1000" fill="hold"/>
                                        <p:tgtEl>
                                          <p:spTgt spid="3">
                                            <p:txEl>
                                              <p:pRg st="11" end="1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0" dur="1000" fill="hold"/>
                                        <p:tgtEl>
                                          <p:spTgt spid="3">
                                            <p:txEl>
                                              <p:pRg st="11" end="11"/>
                                            </p:txEl>
                                          </p:spTgt>
                                        </p:tgtEl>
                                        <p:attrNameLst>
                                          <p:attrName>ppt_x</p:attrName>
                                        </p:attrNameLst>
                                      </p:cBhvr>
                                      <p:tavLst>
                                        <p:tav tm="0">
                                          <p:val>
                                            <p:fltVal val="-1"/>
                                          </p:val>
                                        </p:tav>
                                        <p:tav tm="50000">
                                          <p:val>
                                            <p:fltVal val="0.95"/>
                                          </p:val>
                                        </p:tav>
                                        <p:tav tm="100000">
                                          <p:val>
                                            <p:strVal val="#ppt_x"/>
                                          </p:val>
                                        </p:tav>
                                      </p:tavLst>
                                    </p:anim>
                                    <p:anim calcmode="lin" valueType="num">
                                      <p:cBhvr>
                                        <p:cTn id="81" dur="1000" fill="hold"/>
                                        <p:tgtEl>
                                          <p:spTgt spid="3">
                                            <p:txEl>
                                              <p:pRg st="11" end="11"/>
                                            </p:txEl>
                                          </p:spTgt>
                                        </p:tgtEl>
                                        <p:attrNameLst>
                                          <p:attrName>ppt_y</p:attrName>
                                        </p:attrNameLst>
                                      </p:cBhvr>
                                      <p:tavLst>
                                        <p:tav tm="0">
                                          <p:val>
                                            <p:strVal val="#ppt_y"/>
                                          </p:val>
                                        </p:tav>
                                        <p:tav tm="100000">
                                          <p:val>
                                            <p:strVal val="#ppt_y"/>
                                          </p:val>
                                        </p:tav>
                                      </p:tavLst>
                                    </p:anim>
                                    <p:animEffect transition="in" filter="fade">
                                      <p:cBhvr>
                                        <p:cTn id="82" dur="1000"/>
                                        <p:tgtEl>
                                          <p:spTgt spid="3">
                                            <p:txEl>
                                              <p:pRg st="11" end="11"/>
                                            </p:txEl>
                                          </p:spTgt>
                                        </p:tgtEl>
                                      </p:cBhvr>
                                    </p:animEffect>
                                  </p:childTnLst>
                                </p:cTn>
                              </p:par>
                              <p:par>
                                <p:cTn id="83" presetID="48" presetClass="entr" presetSubtype="0" accel="50000" fill="hold" nodeType="with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p:cTn id="85" dur="1000" fill="hold"/>
                                        <p:tgtEl>
                                          <p:spTgt spid="3">
                                            <p:txEl>
                                              <p:pRg st="12" end="1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6" dur="1000" fill="hold"/>
                                        <p:tgtEl>
                                          <p:spTgt spid="3">
                                            <p:txEl>
                                              <p:pRg st="12" end="12"/>
                                            </p:txEl>
                                          </p:spTgt>
                                        </p:tgtEl>
                                        <p:attrNameLst>
                                          <p:attrName>ppt_x</p:attrName>
                                        </p:attrNameLst>
                                      </p:cBhvr>
                                      <p:tavLst>
                                        <p:tav tm="0">
                                          <p:val>
                                            <p:fltVal val="-1"/>
                                          </p:val>
                                        </p:tav>
                                        <p:tav tm="50000">
                                          <p:val>
                                            <p:fltVal val="0.95"/>
                                          </p:val>
                                        </p:tav>
                                        <p:tav tm="100000">
                                          <p:val>
                                            <p:strVal val="#ppt_x"/>
                                          </p:val>
                                        </p:tav>
                                      </p:tavLst>
                                    </p:anim>
                                    <p:anim calcmode="lin" valueType="num">
                                      <p:cBhvr>
                                        <p:cTn id="87" dur="1000" fill="hold"/>
                                        <p:tgtEl>
                                          <p:spTgt spid="3">
                                            <p:txEl>
                                              <p:pRg st="12" end="12"/>
                                            </p:txEl>
                                          </p:spTgt>
                                        </p:tgtEl>
                                        <p:attrNameLst>
                                          <p:attrName>ppt_y</p:attrName>
                                        </p:attrNameLst>
                                      </p:cBhvr>
                                      <p:tavLst>
                                        <p:tav tm="0">
                                          <p:val>
                                            <p:strVal val="#ppt_y"/>
                                          </p:val>
                                        </p:tav>
                                        <p:tav tm="100000">
                                          <p:val>
                                            <p:strVal val="#ppt_y"/>
                                          </p:val>
                                        </p:tav>
                                      </p:tavLst>
                                    </p:anim>
                                    <p:animEffect transition="in" filter="fade">
                                      <p:cBhvr>
                                        <p:cTn id="88" dur="1000"/>
                                        <p:tgtEl>
                                          <p:spTgt spid="3">
                                            <p:txEl>
                                              <p:pRg st="12" end="12"/>
                                            </p:txEl>
                                          </p:spTgt>
                                        </p:tgtEl>
                                      </p:cBhvr>
                                    </p:animEffect>
                                  </p:childTnLst>
                                </p:cTn>
                              </p:par>
                              <p:par>
                                <p:cTn id="89" presetID="48" presetClass="entr" presetSubtype="0" accel="50000" fill="hold" nodeType="with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p:cTn id="91" dur="1000" fill="hold"/>
                                        <p:tgtEl>
                                          <p:spTgt spid="3">
                                            <p:txEl>
                                              <p:pRg st="13" end="1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2" dur="1000" fill="hold"/>
                                        <p:tgtEl>
                                          <p:spTgt spid="3">
                                            <p:txEl>
                                              <p:pRg st="13" end="13"/>
                                            </p:txEl>
                                          </p:spTgt>
                                        </p:tgtEl>
                                        <p:attrNameLst>
                                          <p:attrName>ppt_x</p:attrName>
                                        </p:attrNameLst>
                                      </p:cBhvr>
                                      <p:tavLst>
                                        <p:tav tm="0">
                                          <p:val>
                                            <p:fltVal val="-1"/>
                                          </p:val>
                                        </p:tav>
                                        <p:tav tm="50000">
                                          <p:val>
                                            <p:fltVal val="0.95"/>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
                                          </p:val>
                                        </p:tav>
                                        <p:tav tm="100000">
                                          <p:val>
                                            <p:strVal val="#ppt_y"/>
                                          </p:val>
                                        </p:tav>
                                      </p:tavLst>
                                    </p:anim>
                                    <p:animEffect transition="in" filter="fade">
                                      <p:cBhvr>
                                        <p:cTn id="94"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i Office">
  <a:themeElements>
    <a:clrScheme name="Personalizzato 3">
      <a:dk1>
        <a:sysClr val="windowText" lastClr="000000"/>
      </a:dk1>
      <a:lt1>
        <a:srgbClr val="000000"/>
      </a:lt1>
      <a:dk2>
        <a:srgbClr val="000000"/>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TotalTime>
  <Words>561</Words>
  <Application>Microsoft Office PowerPoint</Application>
  <PresentationFormat>Presentazione su schermo (4:3)</PresentationFormat>
  <Paragraphs>41</Paragraphs>
  <Slides>10</Slides>
  <Notes>0</Notes>
  <HiddenSlides>0</HiddenSlides>
  <MMClips>1</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Stereotipi italiani - meridionali</vt:lpstr>
      <vt:lpstr>I meridionali e la storia della mafia del sud Italia</vt:lpstr>
      <vt:lpstr>Diapositiva 3</vt:lpstr>
      <vt:lpstr>Gli stereotipi del nord Italia</vt:lpstr>
      <vt:lpstr>Le bande criminali in Italia</vt:lpstr>
      <vt:lpstr>E se fossimo noi ?</vt:lpstr>
      <vt:lpstr>Alcuni grafici sulla nostra situazione</vt:lpstr>
      <vt:lpstr>Diapositiva 8</vt:lpstr>
      <vt:lpstr>Alcuni stereotipi</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Stereotipi italiani - meridionali</dc:title>
  <dc:creator>Standard</dc:creator>
  <cp:lastModifiedBy>Standard</cp:lastModifiedBy>
  <cp:revision>48</cp:revision>
  <dcterms:created xsi:type="dcterms:W3CDTF">2014-01-27T09:21:44Z</dcterms:created>
  <dcterms:modified xsi:type="dcterms:W3CDTF">2014-03-31T10:26:58Z</dcterms:modified>
</cp:coreProperties>
</file>