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08"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E58FAE-6312-47C1-92A1-468C6B875084}" type="datetimeFigureOut">
              <a:rPr lang="it-IT" smtClean="0"/>
              <a:pPr/>
              <a:t>13/02/2014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881B5D-4288-4D00-B2D4-B3F6657ECC2A}"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E4881B5D-4288-4D00-B2D4-B3F6657ECC2A}" type="slidenum">
              <a:rPr lang="it-IT" smtClean="0"/>
              <a:pPr/>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8" name="Titolo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it-IT" smtClean="0"/>
              <a:t>Fare clic per modificare lo stile del titolo</a:t>
            </a:r>
            <a:endParaRPr kumimoji="0" lang="en-US"/>
          </a:p>
        </p:txBody>
      </p:sp>
      <p:sp>
        <p:nvSpPr>
          <p:cNvPr id="28" name="Segnaposto data 27"/>
          <p:cNvSpPr>
            <a:spLocks noGrp="1"/>
          </p:cNvSpPr>
          <p:nvPr>
            <p:ph type="dt" sz="half" idx="10"/>
          </p:nvPr>
        </p:nvSpPr>
        <p:spPr/>
        <p:txBody>
          <a:bodyPr/>
          <a:lstStyle/>
          <a:p>
            <a:fld id="{7A94397B-62AA-4ADE-909C-90C7EBE9EB83}" type="datetimeFigureOut">
              <a:rPr lang="it-IT" smtClean="0"/>
              <a:pPr/>
              <a:t>13/02/2014</a:t>
            </a:fld>
            <a:endParaRPr lang="it-IT"/>
          </a:p>
        </p:txBody>
      </p:sp>
      <p:sp>
        <p:nvSpPr>
          <p:cNvPr id="17" name="Segnaposto piè di pagina 16"/>
          <p:cNvSpPr>
            <a:spLocks noGrp="1"/>
          </p:cNvSpPr>
          <p:nvPr>
            <p:ph type="ftr" sz="quarter" idx="11"/>
          </p:nvPr>
        </p:nvSpPr>
        <p:spPr/>
        <p:txBody>
          <a:bodyPr/>
          <a:lstStyle/>
          <a:p>
            <a:endParaRPr lang="it-IT"/>
          </a:p>
        </p:txBody>
      </p:sp>
      <p:sp>
        <p:nvSpPr>
          <p:cNvPr id="29" name="Segnaposto numero diapositiva 28"/>
          <p:cNvSpPr>
            <a:spLocks noGrp="1"/>
          </p:cNvSpPr>
          <p:nvPr>
            <p:ph type="sldNum" sz="quarter" idx="12"/>
          </p:nvPr>
        </p:nvSpPr>
        <p:spPr/>
        <p:txBody>
          <a:bodyPr/>
          <a:lstStyle/>
          <a:p>
            <a:fld id="{E8E2C607-B7F3-461A-9F9C-38F72F74A536}" type="slidenum">
              <a:rPr lang="it-IT" smtClean="0"/>
              <a:pPr/>
              <a:t>‹N›</a:t>
            </a:fld>
            <a:endParaRPr lang="it-IT"/>
          </a:p>
        </p:txBody>
      </p:sp>
      <p:sp>
        <p:nvSpPr>
          <p:cNvPr id="9" name="Sottotitolo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A94397B-62AA-4ADE-909C-90C7EBE9EB83}" type="datetimeFigureOut">
              <a:rPr lang="it-IT" smtClean="0"/>
              <a:pPr/>
              <a:t>13/02/2014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8E2C607-B7F3-461A-9F9C-38F72F74A53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A94397B-62AA-4ADE-909C-90C7EBE9EB83}" type="datetimeFigureOut">
              <a:rPr lang="it-IT" smtClean="0"/>
              <a:pPr/>
              <a:t>13/02/2014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8E2C607-B7F3-461A-9F9C-38F72F74A53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A94397B-62AA-4ADE-909C-90C7EBE9EB83}" type="datetimeFigureOut">
              <a:rPr lang="it-IT" smtClean="0"/>
              <a:pPr/>
              <a:t>13/02/2014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8E2C607-B7F3-461A-9F9C-38F72F74A53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3">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7A94397B-62AA-4ADE-909C-90C7EBE9EB83}" type="datetimeFigureOut">
              <a:rPr lang="it-IT" smtClean="0"/>
              <a:pPr/>
              <a:t>13/02/2014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a:xfrm>
            <a:off x="7924800" y="6416675"/>
            <a:ext cx="762000" cy="365125"/>
          </a:xfrm>
        </p:spPr>
        <p:txBody>
          <a:bodyPr/>
          <a:lstStyle/>
          <a:p>
            <a:fld id="{E8E2C607-B7F3-461A-9F9C-38F72F74A536}"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7A94397B-62AA-4ADE-909C-90C7EBE9EB83}" type="datetimeFigureOut">
              <a:rPr lang="it-IT" smtClean="0"/>
              <a:pPr/>
              <a:t>13/02/2014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8E2C607-B7F3-461A-9F9C-38F72F74A53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7A94397B-62AA-4ADE-909C-90C7EBE9EB83}" type="datetimeFigureOut">
              <a:rPr lang="it-IT" smtClean="0"/>
              <a:pPr/>
              <a:t>13/02/2014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8E2C607-B7F3-461A-9F9C-38F72F74A53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7A94397B-62AA-4ADE-909C-90C7EBE9EB83}" type="datetimeFigureOut">
              <a:rPr lang="it-IT" smtClean="0"/>
              <a:pPr/>
              <a:t>13/02/2014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8E2C607-B7F3-461A-9F9C-38F72F74A53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A94397B-62AA-4ADE-909C-90C7EBE9EB83}" type="datetimeFigureOut">
              <a:rPr lang="it-IT" smtClean="0"/>
              <a:pPr/>
              <a:t>13/02/2014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8E2C607-B7F3-461A-9F9C-38F72F74A53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7A94397B-62AA-4ADE-909C-90C7EBE9EB83}" type="datetimeFigureOut">
              <a:rPr lang="it-IT" smtClean="0"/>
              <a:pPr/>
              <a:t>13/02/2014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8E2C607-B7F3-461A-9F9C-38F72F74A53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it-IT" smtClean="0">
                <a:solidFill>
                  <a:schemeClr val="lt1"/>
                </a:solidFill>
                <a:latin typeface="+mn-lt"/>
                <a:ea typeface="+mn-ea"/>
                <a:cs typeface="+mn-cs"/>
              </a:rPr>
              <a:t>Fare clic sull'icona per inserire un'immagine</a:t>
            </a:r>
            <a:endParaRPr kumimoji="0" lang="en-US" dirty="0">
              <a:solidFill>
                <a:schemeClr val="lt1"/>
              </a:solidFill>
              <a:latin typeface="+mn-lt"/>
              <a:ea typeface="+mn-ea"/>
              <a:cs typeface="+mn-cs"/>
            </a:endParaRPr>
          </a:p>
        </p:txBody>
      </p:sp>
      <p:sp>
        <p:nvSpPr>
          <p:cNvPr id="4" name="Segnaposto testo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7A94397B-62AA-4ADE-909C-90C7EBE9EB83}" type="datetimeFigureOut">
              <a:rPr lang="it-IT" smtClean="0"/>
              <a:pPr/>
              <a:t>13/02/2014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8E2C607-B7F3-461A-9F9C-38F72F74A53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A94397B-62AA-4ADE-909C-90C7EBE9EB83}" type="datetimeFigureOut">
              <a:rPr lang="it-IT" smtClean="0"/>
              <a:pPr/>
              <a:t>13/02/2014</a:t>
            </a:fld>
            <a:endParaRPr lang="it-IT"/>
          </a:p>
        </p:txBody>
      </p:sp>
      <p:sp>
        <p:nvSpPr>
          <p:cNvPr id="3" name="Segnaposto piè di pagina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t-IT"/>
          </a:p>
        </p:txBody>
      </p:sp>
      <p:sp>
        <p:nvSpPr>
          <p:cNvPr id="23" name="Segnaposto numero diapositiva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8E2C607-B7F3-461A-9F9C-38F72F74A536}"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E se “gli altri” fossimo noi?</a:t>
            </a:r>
            <a:endParaRPr lang="it-IT" dirty="0"/>
          </a:p>
        </p:txBody>
      </p:sp>
      <p:sp>
        <p:nvSpPr>
          <p:cNvPr id="3" name="Sottotitolo 2"/>
          <p:cNvSpPr>
            <a:spLocks noGrp="1"/>
          </p:cNvSpPr>
          <p:nvPr>
            <p:ph type="subTitle" idx="1"/>
          </p:nvPr>
        </p:nvSpPr>
        <p:spPr/>
        <p:txBody>
          <a:bodyPr/>
          <a:lstStyle/>
          <a:p>
            <a:pPr algn="ctr"/>
            <a:r>
              <a:rPr lang="it-IT" dirty="0" smtClean="0"/>
              <a:t>EBREI</a:t>
            </a:r>
          </a:p>
          <a:p>
            <a:pPr algn="ctr"/>
            <a:r>
              <a:rPr lang="it-IT" dirty="0" smtClean="0"/>
              <a:t>Presentazione di Marco Fusetti e Yvonne Bregolin</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1472" y="642918"/>
            <a:ext cx="8229600" cy="1143000"/>
          </a:xfrm>
        </p:spPr>
        <p:txBody>
          <a:bodyPr/>
          <a:lstStyle/>
          <a:p>
            <a:r>
              <a:rPr lang="it-IT" dirty="0" smtClean="0"/>
              <a:t>Storia della discriminazione</a:t>
            </a:r>
            <a:endParaRPr lang="it-IT" dirty="0"/>
          </a:p>
        </p:txBody>
      </p:sp>
      <p:sp>
        <p:nvSpPr>
          <p:cNvPr id="3" name="Segnaposto contenuto 2"/>
          <p:cNvSpPr>
            <a:spLocks noGrp="1"/>
          </p:cNvSpPr>
          <p:nvPr>
            <p:ph idx="1"/>
          </p:nvPr>
        </p:nvSpPr>
        <p:spPr/>
        <p:txBody>
          <a:bodyPr>
            <a:normAutofit/>
          </a:bodyPr>
          <a:lstStyle/>
          <a:p>
            <a:pPr>
              <a:buNone/>
            </a:pPr>
            <a:r>
              <a:rPr lang="it-IT" sz="1600" dirty="0" smtClean="0"/>
              <a:t>Le forme di odio si </a:t>
            </a:r>
            <a:r>
              <a:rPr lang="it-IT" sz="1600" dirty="0" smtClean="0"/>
              <a:t>chiamano antisemitismo. Ecco </a:t>
            </a:r>
            <a:r>
              <a:rPr lang="it-IT" sz="1600" dirty="0" smtClean="0"/>
              <a:t>cosa si dice contro gli ebrei: E’ colpa del Cristianesimo! Gli Ebrei hanno ucciso Gesù quindi commettendo deicidio, hanno attirato verso loro tutto l’odio del mondo e dei Cristiani.  Tale spiegazione cade dal momento in cui consideriamo che l’antisemitismo esisteva molto prima del Cristianesimo; un’altra colpa e il capro espiatorio , cioè gli ebrei vengono accusati della sconfitta tedesca nella Prima Guerra Mondiale e la crisi economica, che non ne avevano colpa.</a:t>
            </a:r>
          </a:p>
          <a:p>
            <a:pPr>
              <a:buNone/>
            </a:pPr>
            <a:r>
              <a:rPr lang="it-IT" sz="1600" dirty="0" smtClean="0"/>
              <a:t>Alcuni popoli, come quello tedesco, nella propria letteratura  diceva che l’ebreo </a:t>
            </a:r>
          </a:p>
          <a:p>
            <a:pPr>
              <a:buNone/>
            </a:pPr>
            <a:r>
              <a:rPr lang="it-IT" sz="1600" dirty="0" smtClean="0"/>
              <a:t>Era un individuo:  sgradevole, avido, privo di umanità, astuto e spietato. La sua  insensibilità era  espressione di una vita materialistica, priva di moralità. </a:t>
            </a:r>
          </a:p>
          <a:p>
            <a:pPr>
              <a:buNone/>
            </a:pPr>
            <a:r>
              <a:rPr lang="it-IT" sz="1600" dirty="0" smtClean="0"/>
              <a:t>In primo luogo il problema ebraico assumeva una  diversità etica: non erano solo la razza o la religione ad essere messe in discussione, ma un’intera condotta di vita, che regolava l’esistenza quotidiana del popolo. Tale convinzione, connessa con la fiducia nella possibilità di un eventuale mutamento della natura dell’ebreo, trovò una efficace rappresentazione proprio nella letteratura popolare.</a:t>
            </a:r>
            <a:endParaRPr lang="it-IT"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500" dirty="0" smtClean="0"/>
              <a:t>Esempi di persone positive e negative</a:t>
            </a:r>
            <a:endParaRPr lang="it-IT" sz="3500" dirty="0"/>
          </a:p>
        </p:txBody>
      </p:sp>
      <p:sp>
        <p:nvSpPr>
          <p:cNvPr id="3" name="Segnaposto contenuto 2"/>
          <p:cNvSpPr>
            <a:spLocks noGrp="1"/>
          </p:cNvSpPr>
          <p:nvPr>
            <p:ph idx="1"/>
          </p:nvPr>
        </p:nvSpPr>
        <p:spPr/>
        <p:txBody>
          <a:bodyPr>
            <a:normAutofit lnSpcReduction="10000"/>
          </a:bodyPr>
          <a:lstStyle/>
          <a:p>
            <a:r>
              <a:rPr lang="it-IT" sz="1800" dirty="0" smtClean="0"/>
              <a:t>Alcune  persone ancora oggi negano l’ olocausto e tutte le sue conseguenze. </a:t>
            </a:r>
          </a:p>
          <a:p>
            <a:r>
              <a:rPr lang="it-IT" sz="1800" dirty="0" smtClean="0"/>
              <a:t>Inoltre ai tedeschi (il protagonista  Hitler) e i loro seguaci, i nazisti, davano fastidio anche  che gli ebrei professassero la loro religione, poi venivano incolpati anche dal punto di vista economico, politico e sociale tedesco. Gli ebrei venivano perseguitati praticamente per tutto: perché credevano non credevano in Dio, o perché professavano ideologie nemiche. O perché semplicemente il paese ebra era meno potente da molti punti di vista rispetto a quello tedesco. un’ altro personaggio è il celebre avvocato tedesco Horst Mahler, 73 anni, è stato condannato dal tribunale di Monaco, il 25 Febbraio, a 6 anni di carcere per negazione dell'olocausto e rinchiuso dopo l'annuncio della sentenza. Quelle che seguono sono le sue ultime parole. Un’ altra persona è Sylvia </a:t>
            </a:r>
            <a:r>
              <a:rPr lang="it-IT" sz="1800" dirty="0" err="1" smtClean="0"/>
              <a:t>Stolz</a:t>
            </a:r>
            <a:r>
              <a:rPr lang="it-IT" sz="1800" dirty="0" smtClean="0"/>
              <a:t> denuncia la Suprema corte per genocidio della nazione tedesca. Ella si batte con purezza di visione, fermezza e coraggio per la liberazione del proprio paese, inspirando altri a seguire il suo esempio nel combattere contro l'occupazione.</a:t>
            </a:r>
            <a:endParaRPr lang="it-IT"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 stereotipi ebraici</a:t>
            </a:r>
            <a:endParaRPr lang="it-IT" dirty="0"/>
          </a:p>
        </p:txBody>
      </p:sp>
      <p:sp>
        <p:nvSpPr>
          <p:cNvPr id="3" name="Segnaposto contenuto 2"/>
          <p:cNvSpPr>
            <a:spLocks noGrp="1"/>
          </p:cNvSpPr>
          <p:nvPr>
            <p:ph idx="1"/>
          </p:nvPr>
        </p:nvSpPr>
        <p:spPr/>
        <p:txBody>
          <a:bodyPr>
            <a:normAutofit fontScale="92500" lnSpcReduction="20000"/>
          </a:bodyPr>
          <a:lstStyle/>
          <a:p>
            <a:pPr lvl="0"/>
            <a:r>
              <a:rPr lang="it-IT" sz="2000" dirty="0" smtClean="0"/>
              <a:t>Hanno una marcia in più.</a:t>
            </a:r>
          </a:p>
          <a:p>
            <a:pPr lvl="0"/>
            <a:r>
              <a:rPr lang="it-IT" sz="2000" dirty="0" smtClean="0"/>
              <a:t>I primi a essere razzisti sono loro.</a:t>
            </a:r>
          </a:p>
          <a:p>
            <a:pPr lvl="0"/>
            <a:r>
              <a:rPr lang="it-IT" sz="2000" dirty="0" smtClean="0"/>
              <a:t>Non esistono ebrei poveri.</a:t>
            </a:r>
          </a:p>
          <a:p>
            <a:pPr lvl="0"/>
            <a:r>
              <a:rPr lang="it-IT" sz="2000" dirty="0" smtClean="0"/>
              <a:t>Non si fanno mai offrire niente, per non dover ricambiare dopo.</a:t>
            </a:r>
          </a:p>
          <a:p>
            <a:pPr lvl="0"/>
            <a:r>
              <a:rPr lang="it-IT" sz="2000" dirty="0" smtClean="0"/>
              <a:t>Lavorano solo tra di loro.</a:t>
            </a:r>
          </a:p>
          <a:p>
            <a:pPr lvl="0"/>
            <a:r>
              <a:rPr lang="it-IT" sz="2000" dirty="0" smtClean="0"/>
              <a:t>Raccontano bene le barzellette.</a:t>
            </a:r>
          </a:p>
          <a:p>
            <a:pPr lvl="0"/>
            <a:r>
              <a:rPr lang="it-IT" sz="2000" dirty="0" smtClean="0"/>
              <a:t>Sono bravi in matematica.</a:t>
            </a:r>
          </a:p>
          <a:p>
            <a:pPr lvl="0"/>
            <a:r>
              <a:rPr lang="it-IT" sz="2000" dirty="0" smtClean="0"/>
              <a:t>Tutti i più grandi musicisti sono ebrei.</a:t>
            </a:r>
          </a:p>
          <a:p>
            <a:pPr lvl="0"/>
            <a:r>
              <a:rPr lang="it-IT" sz="2000" dirty="0" smtClean="0"/>
              <a:t>Sempre in viaggio.</a:t>
            </a:r>
          </a:p>
          <a:p>
            <a:pPr lvl="0"/>
            <a:r>
              <a:rPr lang="it-IT" sz="2000" dirty="0" smtClean="0"/>
              <a:t>Sono i migliori romanzieri americani.</a:t>
            </a:r>
          </a:p>
          <a:p>
            <a:pPr lvl="0"/>
            <a:r>
              <a:rPr lang="it-IT" sz="2000" dirty="0" smtClean="0"/>
              <a:t>Sono ossessionati dalla madre.</a:t>
            </a:r>
          </a:p>
          <a:p>
            <a:pPr lvl="0"/>
            <a:r>
              <a:rPr lang="it-IT" sz="2000" dirty="0" smtClean="0"/>
              <a:t>Governano il mondo.</a:t>
            </a:r>
          </a:p>
          <a:p>
            <a:pPr lvl="0"/>
            <a:r>
              <a:rPr lang="it-IT" sz="2000" dirty="0" smtClean="0"/>
              <a:t>Guerrafondai.</a:t>
            </a:r>
          </a:p>
          <a:p>
            <a:pPr lvl="0"/>
            <a:r>
              <a:rPr lang="it-IT" sz="2000" dirty="0" smtClean="0"/>
              <a:t>Solo gli italiani riescono a fregarli.</a:t>
            </a:r>
          </a:p>
          <a:p>
            <a:pPr lvl="0"/>
            <a:r>
              <a:rPr lang="it-IT" sz="2000" dirty="0" smtClean="0"/>
              <a:t>L’undici settembre l’hanno organizzato loro. O comunque sapevano.</a:t>
            </a:r>
          </a:p>
          <a:p>
            <a:pPr lvl="0"/>
            <a:r>
              <a:rPr lang="it-IT" sz="2000" dirty="0" smtClean="0"/>
              <a:t>Tutti costruttivi.</a:t>
            </a:r>
          </a:p>
          <a:p>
            <a:pPr>
              <a:buNone/>
            </a:pPr>
            <a:endParaRPr lang="it-IT"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ox(in)">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ox(in)">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ox(in)">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box(in)">
                                      <p:cBhvr>
                                        <p:cTn id="62" dur="5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box(in)">
                                      <p:cBhvr>
                                        <p:cTn id="67" dur="50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box(in)">
                                      <p:cBhvr>
                                        <p:cTn id="72" dur="500"/>
                                        <p:tgtEl>
                                          <p:spTgt spid="3">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Effect transition="in" filter="box(in)">
                                      <p:cBhvr>
                                        <p:cTn id="77" dur="500"/>
                                        <p:tgtEl>
                                          <p:spTgt spid="3">
                                            <p:txEl>
                                              <p:pRg st="13" end="1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grpId="0" nodeType="clickEffect">
                                  <p:stCondLst>
                                    <p:cond delay="0"/>
                                  </p:stCondLst>
                                  <p:childTnLst>
                                    <p:set>
                                      <p:cBhvr>
                                        <p:cTn id="81" dur="1" fill="hold">
                                          <p:stCondLst>
                                            <p:cond delay="0"/>
                                          </p:stCondLst>
                                        </p:cTn>
                                        <p:tgtEl>
                                          <p:spTgt spid="3">
                                            <p:txEl>
                                              <p:pRg st="14" end="14"/>
                                            </p:txEl>
                                          </p:spTgt>
                                        </p:tgtEl>
                                        <p:attrNameLst>
                                          <p:attrName>style.visibility</p:attrName>
                                        </p:attrNameLst>
                                      </p:cBhvr>
                                      <p:to>
                                        <p:strVal val="visible"/>
                                      </p:to>
                                    </p:set>
                                    <p:animEffect transition="in" filter="box(in)">
                                      <p:cBhvr>
                                        <p:cTn id="82" dur="500"/>
                                        <p:tgtEl>
                                          <p:spTgt spid="3">
                                            <p:txEl>
                                              <p:pRg st="14" end="1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grpId="0" nodeType="clickEffect">
                                  <p:stCondLst>
                                    <p:cond delay="0"/>
                                  </p:stCondLst>
                                  <p:childTnLst>
                                    <p:set>
                                      <p:cBhvr>
                                        <p:cTn id="86" dur="1" fill="hold">
                                          <p:stCondLst>
                                            <p:cond delay="0"/>
                                          </p:stCondLst>
                                        </p:cTn>
                                        <p:tgtEl>
                                          <p:spTgt spid="3">
                                            <p:txEl>
                                              <p:pRg st="15" end="15"/>
                                            </p:txEl>
                                          </p:spTgt>
                                        </p:tgtEl>
                                        <p:attrNameLst>
                                          <p:attrName>style.visibility</p:attrName>
                                        </p:attrNameLst>
                                      </p:cBhvr>
                                      <p:to>
                                        <p:strVal val="visible"/>
                                      </p:to>
                                    </p:set>
                                    <p:animEffect transition="in" filter="box(in)">
                                      <p:cBhvr>
                                        <p:cTn id="87"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85918" y="0"/>
            <a:ext cx="8229600" cy="1143000"/>
          </a:xfrm>
        </p:spPr>
        <p:txBody>
          <a:bodyPr>
            <a:normAutofit/>
          </a:bodyPr>
          <a:lstStyle/>
          <a:p>
            <a:r>
              <a:rPr lang="it-IT" sz="4400" dirty="0" smtClean="0"/>
              <a:t>Galleria d’ immagini</a:t>
            </a:r>
            <a:endParaRPr lang="it-IT" sz="4400" dirty="0"/>
          </a:p>
        </p:txBody>
      </p:sp>
      <p:pic>
        <p:nvPicPr>
          <p:cNvPr id="1026" name="Picture 2" descr="\\Server\dati\Classe Terza\Fusetti Marco\ruspa.jpg"/>
          <p:cNvPicPr>
            <a:picLocks noGrp="1" noChangeAspect="1" noChangeArrowheads="1"/>
          </p:cNvPicPr>
          <p:nvPr>
            <p:ph idx="1"/>
          </p:nvPr>
        </p:nvPicPr>
        <p:blipFill>
          <a:blip r:embed="rId2" cstate="print"/>
          <a:srcRect/>
          <a:stretch>
            <a:fillRect/>
          </a:stretch>
        </p:blipFill>
        <p:spPr bwMode="auto">
          <a:xfrm>
            <a:off x="928662" y="1928802"/>
            <a:ext cx="2724150" cy="1676400"/>
          </a:xfrm>
          <a:prstGeom prst="rect">
            <a:avLst/>
          </a:prstGeom>
          <a:noFill/>
        </p:spPr>
      </p:pic>
      <p:sp>
        <p:nvSpPr>
          <p:cNvPr id="5" name="CasellaDiTesto 4"/>
          <p:cNvSpPr txBox="1"/>
          <p:nvPr/>
        </p:nvSpPr>
        <p:spPr>
          <a:xfrm>
            <a:off x="1071538" y="3643314"/>
            <a:ext cx="2714644" cy="584775"/>
          </a:xfrm>
          <a:prstGeom prst="rect">
            <a:avLst/>
          </a:prstGeom>
          <a:noFill/>
        </p:spPr>
        <p:txBody>
          <a:bodyPr wrap="square" rtlCol="0">
            <a:spAutoFit/>
          </a:bodyPr>
          <a:lstStyle/>
          <a:p>
            <a:r>
              <a:rPr lang="it-IT" sz="1600" dirty="0" smtClean="0"/>
              <a:t>Come venivano trattati i defunti.</a:t>
            </a:r>
            <a:endParaRPr lang="it-IT" sz="1600" dirty="0"/>
          </a:p>
        </p:txBody>
      </p:sp>
      <p:pic>
        <p:nvPicPr>
          <p:cNvPr id="1027" name="Picture 3" descr="\\Server\dati\Classe Terza\Fusetti Marco\untitled.bmp"/>
          <p:cNvPicPr>
            <a:picLocks noChangeAspect="1" noChangeArrowheads="1"/>
          </p:cNvPicPr>
          <p:nvPr/>
        </p:nvPicPr>
        <p:blipFill>
          <a:blip r:embed="rId3" cstate="print"/>
          <a:srcRect/>
          <a:stretch>
            <a:fillRect/>
          </a:stretch>
        </p:blipFill>
        <p:spPr bwMode="auto">
          <a:xfrm>
            <a:off x="4929190" y="1142984"/>
            <a:ext cx="3143272" cy="2274110"/>
          </a:xfrm>
          <a:prstGeom prst="rect">
            <a:avLst/>
          </a:prstGeom>
          <a:noFill/>
        </p:spPr>
      </p:pic>
      <p:sp>
        <p:nvSpPr>
          <p:cNvPr id="7" name="CasellaDiTesto 6"/>
          <p:cNvSpPr txBox="1"/>
          <p:nvPr/>
        </p:nvSpPr>
        <p:spPr>
          <a:xfrm>
            <a:off x="5572132" y="3429000"/>
            <a:ext cx="3143272" cy="830997"/>
          </a:xfrm>
          <a:prstGeom prst="rect">
            <a:avLst/>
          </a:prstGeom>
          <a:noFill/>
        </p:spPr>
        <p:txBody>
          <a:bodyPr wrap="square" rtlCol="0">
            <a:spAutoFit/>
          </a:bodyPr>
          <a:lstStyle/>
          <a:p>
            <a:r>
              <a:rPr lang="it-IT" sz="1600" dirty="0" smtClean="0"/>
              <a:t>I bambini e gli adulti venivano fatti lavorare moltissimo e mangiare pochissimo. </a:t>
            </a:r>
            <a:endParaRPr lang="it-IT" sz="1600" dirty="0"/>
          </a:p>
        </p:txBody>
      </p:sp>
      <p:pic>
        <p:nvPicPr>
          <p:cNvPr id="1028" name="Picture 4" descr="\\Server\dati\Classe Terza\Fusetti Marco\untitled2.bmp"/>
          <p:cNvPicPr>
            <a:picLocks noChangeAspect="1" noChangeArrowheads="1"/>
          </p:cNvPicPr>
          <p:nvPr/>
        </p:nvPicPr>
        <p:blipFill>
          <a:blip r:embed="rId4" cstate="print"/>
          <a:srcRect/>
          <a:stretch>
            <a:fillRect/>
          </a:stretch>
        </p:blipFill>
        <p:spPr bwMode="auto">
          <a:xfrm>
            <a:off x="1000100" y="4357694"/>
            <a:ext cx="2857500" cy="1600200"/>
          </a:xfrm>
          <a:prstGeom prst="rect">
            <a:avLst/>
          </a:prstGeom>
          <a:noFill/>
        </p:spPr>
      </p:pic>
      <p:sp>
        <p:nvSpPr>
          <p:cNvPr id="9" name="CasellaDiTesto 8"/>
          <p:cNvSpPr txBox="1"/>
          <p:nvPr/>
        </p:nvSpPr>
        <p:spPr>
          <a:xfrm>
            <a:off x="928662" y="6072206"/>
            <a:ext cx="3143272" cy="584775"/>
          </a:xfrm>
          <a:prstGeom prst="rect">
            <a:avLst/>
          </a:prstGeom>
          <a:noFill/>
        </p:spPr>
        <p:txBody>
          <a:bodyPr wrap="square" rtlCol="0">
            <a:spAutoFit/>
          </a:bodyPr>
          <a:lstStyle/>
          <a:p>
            <a:r>
              <a:rPr lang="it-IT" sz="1600" dirty="0" smtClean="0"/>
              <a:t>L’ entrata del più grande campo di sterminio: Auschwitz.</a:t>
            </a:r>
            <a:endParaRPr lang="it-IT" sz="1600" dirty="0"/>
          </a:p>
        </p:txBody>
      </p:sp>
      <p:pic>
        <p:nvPicPr>
          <p:cNvPr id="3" name="Picture 2" descr="https://encrypted-tbn3.gstatic.com/images?q=tbn:ANd9GcRlovxly6sm_WfWJZ0D23LidGK_Yh4hyxMlD-hftiWtumWvy7a-Tg"/>
          <p:cNvPicPr>
            <a:picLocks noChangeAspect="1" noChangeArrowheads="1"/>
          </p:cNvPicPr>
          <p:nvPr/>
        </p:nvPicPr>
        <p:blipFill>
          <a:blip r:embed="rId5" cstate="print"/>
          <a:srcRect/>
          <a:stretch>
            <a:fillRect/>
          </a:stretch>
        </p:blipFill>
        <p:spPr bwMode="auto">
          <a:xfrm>
            <a:off x="5500694" y="4429132"/>
            <a:ext cx="3286148" cy="1939197"/>
          </a:xfrm>
          <a:prstGeom prst="rect">
            <a:avLst/>
          </a:prstGeom>
          <a:noFill/>
        </p:spPr>
      </p:pic>
      <p:sp>
        <p:nvSpPr>
          <p:cNvPr id="11" name="CasellaDiTesto 10"/>
          <p:cNvSpPr txBox="1"/>
          <p:nvPr/>
        </p:nvSpPr>
        <p:spPr>
          <a:xfrm>
            <a:off x="5929322" y="6519446"/>
            <a:ext cx="2571768" cy="338554"/>
          </a:xfrm>
          <a:prstGeom prst="rect">
            <a:avLst/>
          </a:prstGeom>
          <a:noFill/>
        </p:spPr>
        <p:txBody>
          <a:bodyPr wrap="square" rtlCol="0">
            <a:spAutoFit/>
          </a:bodyPr>
          <a:lstStyle/>
          <a:p>
            <a:r>
              <a:rPr lang="it-IT" sz="1600" dirty="0" smtClean="0"/>
              <a:t>Morte di alcuni ebrei.</a:t>
            </a:r>
            <a:endParaRPr lang="it-IT" sz="1600" dirty="0"/>
          </a:p>
        </p:txBody>
      </p:sp>
      <p:pic>
        <p:nvPicPr>
          <p:cNvPr id="6" name="Picture 3" descr="C:\Documents and Settings\allievo13\Documenti\Immagini\th.jpg"/>
          <p:cNvPicPr>
            <a:picLocks noChangeAspect="1" noChangeArrowheads="1"/>
          </p:cNvPicPr>
          <p:nvPr/>
        </p:nvPicPr>
        <p:blipFill>
          <a:blip r:embed="rId6" cstate="print"/>
          <a:srcRect/>
          <a:stretch>
            <a:fillRect/>
          </a:stretch>
        </p:blipFill>
        <p:spPr bwMode="auto">
          <a:xfrm>
            <a:off x="428597" y="0"/>
            <a:ext cx="2071702" cy="1316673"/>
          </a:xfrm>
          <a:prstGeom prst="rect">
            <a:avLst/>
          </a:prstGeom>
          <a:noFill/>
        </p:spPr>
      </p:pic>
      <p:sp>
        <p:nvSpPr>
          <p:cNvPr id="13" name="CasellaDiTesto 12"/>
          <p:cNvSpPr txBox="1"/>
          <p:nvPr/>
        </p:nvSpPr>
        <p:spPr>
          <a:xfrm>
            <a:off x="285720" y="1285860"/>
            <a:ext cx="2928958" cy="646331"/>
          </a:xfrm>
          <a:prstGeom prst="rect">
            <a:avLst/>
          </a:prstGeom>
          <a:noFill/>
        </p:spPr>
        <p:txBody>
          <a:bodyPr wrap="square" rtlCol="0">
            <a:spAutoFit/>
          </a:bodyPr>
          <a:lstStyle/>
          <a:p>
            <a:r>
              <a:rPr lang="it-IT" dirty="0" smtClean="0"/>
              <a:t>Il marchio che veniva fatto agli ebrei nei campi.</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blinds(horizontal)">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8"/>
                                        </p:tgtEl>
                                        <p:attrNameLst>
                                          <p:attrName>style.visibility</p:attrName>
                                        </p:attrNameLst>
                                      </p:cBhvr>
                                      <p:to>
                                        <p:strVal val="visible"/>
                                      </p:to>
                                    </p:set>
                                    <p:animEffect transition="in" filter="blinds(horizontal)">
                                      <p:cBhvr>
                                        <p:cTn id="22" dur="500"/>
                                        <p:tgtEl>
                                          <p:spTgt spid="102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027"/>
                                        </p:tgtEl>
                                        <p:attrNameLst>
                                          <p:attrName>style.visibility</p:attrName>
                                        </p:attrNameLst>
                                      </p:cBhvr>
                                      <p:to>
                                        <p:strVal val="visible"/>
                                      </p:to>
                                    </p:set>
                                    <p:animEffect transition="in" filter="blinds(horizontal)">
                                      <p:cBhvr>
                                        <p:cTn id="32" dur="500"/>
                                        <p:tgtEl>
                                          <p:spTgt spid="102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linds(horizontal)">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diamond(in)">
                                      <p:cBhvr>
                                        <p:cTn id="42" dur="20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checkerboard(across)">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 calcmode="lin" valueType="num">
                                      <p:cBhvr additive="base">
                                        <p:cTn id="52" dur="500" fill="hold"/>
                                        <p:tgtEl>
                                          <p:spTgt spid="6"/>
                                        </p:tgtEl>
                                        <p:attrNameLst>
                                          <p:attrName>ppt_x</p:attrName>
                                        </p:attrNameLst>
                                      </p:cBhvr>
                                      <p:tavLst>
                                        <p:tav tm="0">
                                          <p:val>
                                            <p:strVal val="#ppt_x"/>
                                          </p:val>
                                        </p:tav>
                                        <p:tav tm="100000">
                                          <p:val>
                                            <p:strVal val="#ppt_x"/>
                                          </p:val>
                                        </p:tav>
                                      </p:tavLst>
                                    </p:anim>
                                    <p:anim calcmode="lin" valueType="num">
                                      <p:cBhvr additive="base">
                                        <p:cTn id="5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blinds(horizontal)">
                                      <p:cBhvr>
                                        <p:cTn id="5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9" grpId="0"/>
      <p:bldP spid="11"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tice">
  <a:themeElements>
    <a:clrScheme name="Ve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e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242</TotalTime>
  <Words>414</Words>
  <Application>Microsoft Office PowerPoint</Application>
  <PresentationFormat>Presentazione su schermo (4:3)</PresentationFormat>
  <Paragraphs>35</Paragraphs>
  <Slides>6</Slides>
  <Notes>1</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Vertice</vt:lpstr>
      <vt:lpstr>E se “gli altri” fossimo noi?</vt:lpstr>
      <vt:lpstr>Storia della discriminazione</vt:lpstr>
      <vt:lpstr>Esempi di persone positive e negative</vt:lpstr>
      <vt:lpstr>Esempi stereotipi ebraici</vt:lpstr>
      <vt:lpstr>Galleria d’ immagini</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se “gli altri” fossimo noi?</dc:title>
  <dc:creator>Standard</dc:creator>
  <cp:lastModifiedBy>Standard</cp:lastModifiedBy>
  <cp:revision>35</cp:revision>
  <dcterms:created xsi:type="dcterms:W3CDTF">2014-01-27T09:06:01Z</dcterms:created>
  <dcterms:modified xsi:type="dcterms:W3CDTF">2014-02-13T08:29:24Z</dcterms:modified>
</cp:coreProperties>
</file>