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0622C2-577D-47F9-B6B9-B52AD8DF1DF8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F28FD9-A7BA-4922-82A3-5565211E235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n w="5000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latin typeface="Elephant" pitchFamily="18" charset="0"/>
              </a:rPr>
              <a:t>E se gli “altri” fossimo noi</a:t>
            </a:r>
            <a:endParaRPr lang="it-IT" dirty="0">
              <a:ln w="5000" cmpd="sng">
                <a:solidFill>
                  <a:schemeClr val="tx1">
                    <a:lumMod val="50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latin typeface="Elephant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400800" cy="57150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Elephant" pitchFamily="18" charset="0"/>
              </a:rPr>
              <a:t>Omosessuali</a:t>
            </a:r>
            <a:r>
              <a:rPr lang="it-IT" dirty="0" smtClean="0">
                <a:latin typeface="Elephant" pitchFamily="18" charset="0"/>
              </a:rPr>
              <a:t> </a:t>
            </a:r>
            <a:endParaRPr lang="it-IT" dirty="0">
              <a:latin typeface="Elephant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414338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Paolo </a:t>
            </a:r>
            <a:r>
              <a:rPr lang="it-IT" dirty="0" err="1" smtClean="0"/>
              <a:t>Girotto</a:t>
            </a:r>
            <a:r>
              <a:rPr lang="it-IT" dirty="0" smtClean="0"/>
              <a:t> e </a:t>
            </a:r>
          </a:p>
          <a:p>
            <a:r>
              <a:rPr lang="it-IT" dirty="0" smtClean="0"/>
              <a:t>Osti Federica</a:t>
            </a:r>
            <a:endParaRPr lang="it-IT" dirty="0"/>
          </a:p>
        </p:txBody>
      </p:sp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85918" y="42860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La storia dell’ omosessualità 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1571612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  <a:cs typeface="Arial" pitchFamily="34" charset="0"/>
              </a:rPr>
              <a:t>Il pregiudizio sugli omosessuali è nato  tra la seconda metà del </a:t>
            </a:r>
            <a:r>
              <a:rPr lang="it-IT" dirty="0" err="1" smtClean="0">
                <a:latin typeface="Calibri" pitchFamily="34" charset="0"/>
                <a:cs typeface="Arial" pitchFamily="34" charset="0"/>
              </a:rPr>
              <a:t>XIX</a:t>
            </a:r>
            <a:r>
              <a:rPr lang="it-IT" dirty="0" smtClean="0">
                <a:latin typeface="Calibri" pitchFamily="34" charset="0"/>
                <a:cs typeface="Arial" pitchFamily="34" charset="0"/>
              </a:rPr>
              <a:t> e il XX secolo, quando persone </a:t>
            </a:r>
            <a:r>
              <a:rPr lang="it-IT" dirty="0" err="1" smtClean="0">
                <a:latin typeface="Calibri" pitchFamily="34" charset="0"/>
                <a:cs typeface="Arial" pitchFamily="34" charset="0"/>
              </a:rPr>
              <a:t>omo</a:t>
            </a:r>
            <a:r>
              <a:rPr lang="it-IT" dirty="0" smtClean="0">
                <a:latin typeface="Calibri" pitchFamily="34" charset="0"/>
                <a:cs typeface="Arial" pitchFamily="34" charset="0"/>
              </a:rPr>
              <a:t> hanno dichiarato di avere attrazione per un individuo del suo stesso sesso. Allora le persone li consideravano come peccatori o persone diverse, ed infatti questi venivano puniti( la pena cambia di stato in stato) e a volta anche con la pena di morte. </a:t>
            </a:r>
          </a:p>
          <a:p>
            <a:endParaRPr lang="it-IT" dirty="0"/>
          </a:p>
        </p:txBody>
      </p:sp>
      <p:pic>
        <p:nvPicPr>
          <p:cNvPr id="4" name="Immagine 3" descr="g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53260">
            <a:off x="679899" y="3250319"/>
            <a:ext cx="4000528" cy="3000396"/>
          </a:xfrm>
          <a:prstGeom prst="rect">
            <a:avLst/>
          </a:prstGeom>
        </p:spPr>
      </p:pic>
      <p:pic>
        <p:nvPicPr>
          <p:cNvPr id="5" name="Immagine 4" descr="simbolo g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86222">
            <a:off x="5555226" y="3382515"/>
            <a:ext cx="3411384" cy="2638137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57356" y="57148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Esempi di stereotipi sull’omosessualità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1214422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Un esempio di stereotipo sugli omosessuali “gay” dice che sono tutti gay sfrenati sessualmente oppure un pregiudizio è che gli omosessuali sono tutti pedofili.</a:t>
            </a:r>
          </a:p>
          <a:p>
            <a:r>
              <a:rPr lang="it-IT" dirty="0" smtClean="0">
                <a:latin typeface="Calibri" pitchFamily="34" charset="0"/>
              </a:rPr>
              <a:t>Si dice anche che gli omosessuali siano dei malati mentali. Si crede anche che gli omosessuali siano più gay che lesbiche, solo perché la parola omosessuale è al maschile e quindi si crede che esistano più gay che lesbiche.</a:t>
            </a:r>
          </a:p>
          <a:p>
            <a:r>
              <a:rPr lang="it-IT" dirty="0" smtClean="0">
                <a:latin typeface="Calibri" pitchFamily="34" charset="0"/>
              </a:rPr>
              <a:t>Un altro stereotipo e quello che si dice che in </a:t>
            </a:r>
            <a:r>
              <a:rPr lang="it-IT" dirty="0" smtClean="0">
                <a:latin typeface="Calibri" pitchFamily="34" charset="0"/>
              </a:rPr>
              <a:t>Italia </a:t>
            </a:r>
            <a:r>
              <a:rPr lang="it-IT" dirty="0" smtClean="0">
                <a:latin typeface="Calibri" pitchFamily="34" charset="0"/>
              </a:rPr>
              <a:t>c’è una </a:t>
            </a:r>
            <a:r>
              <a:rPr lang="it-IT" dirty="0" smtClean="0">
                <a:latin typeface="Calibri" pitchFamily="34" charset="0"/>
              </a:rPr>
              <a:t>minoranza di persone </a:t>
            </a:r>
            <a:r>
              <a:rPr lang="it-IT" dirty="0" smtClean="0">
                <a:latin typeface="Calibri" pitchFamily="34" charset="0"/>
              </a:rPr>
              <a:t>dove crede </a:t>
            </a:r>
            <a:r>
              <a:rPr lang="it-IT" dirty="0" smtClean="0">
                <a:latin typeface="Calibri" pitchFamily="34" charset="0"/>
              </a:rPr>
              <a:t>che essere gay o lesbica sia un modo per dire che non si è sani o che non si è maturi. 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4" name="Immagine 3" descr="ga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85228">
            <a:off x="5718047" y="3926003"/>
            <a:ext cx="2786082" cy="2786082"/>
          </a:xfrm>
          <a:prstGeom prst="rect">
            <a:avLst/>
          </a:prstGeom>
        </p:spPr>
      </p:pic>
      <p:pic>
        <p:nvPicPr>
          <p:cNvPr id="5" name="Immagine 4" descr="ga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78243">
            <a:off x="617571" y="4468899"/>
            <a:ext cx="2857500" cy="211455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2858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Personaggi positivi: </a:t>
            </a:r>
          </a:p>
          <a:p>
            <a:endParaRPr lang="it-IT" dirty="0" smtClean="0">
              <a:latin typeface="Calibri" pitchFamily="34" charset="0"/>
            </a:endParaRPr>
          </a:p>
          <a:p>
            <a:r>
              <a:rPr lang="it-IT" dirty="0" smtClean="0">
                <a:latin typeface="Calibri" pitchFamily="34" charset="0"/>
              </a:rPr>
              <a:t>Dolce &amp; Gabbana sono due stilisti di fama mondiale, e di fatto loro si sono dichiarati gay. Ora si può dire che Dolce &amp; Gabbana sono i massimi esponenti gay da cui si può prendere spunto.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3108" y="35716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Personaggi </a:t>
            </a:r>
            <a:r>
              <a:rPr lang="it-IT" b="1" dirty="0" smtClean="0"/>
              <a:t>positivi omosessuali </a:t>
            </a:r>
            <a:endParaRPr lang="it-IT" b="1" dirty="0"/>
          </a:p>
        </p:txBody>
      </p:sp>
      <p:pic>
        <p:nvPicPr>
          <p:cNvPr id="5" name="Immagine 4" descr="d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643050"/>
            <a:ext cx="2680981" cy="2008148"/>
          </a:xfrm>
          <a:prstGeom prst="rect">
            <a:avLst/>
          </a:prstGeom>
        </p:spPr>
      </p:pic>
      <p:cxnSp>
        <p:nvCxnSpPr>
          <p:cNvPr id="7" name="Connettore 2 6"/>
          <p:cNvCxnSpPr>
            <a:stCxn id="2" idx="3"/>
          </p:cNvCxnSpPr>
          <p:nvPr/>
        </p:nvCxnSpPr>
        <p:spPr>
          <a:xfrm flipV="1">
            <a:off x="4857720" y="2285992"/>
            <a:ext cx="857288" cy="155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929158" y="4143380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Altri personaggi famosi omosessuali sono Cara Delevingne e Rita Ora. Cara è una modella, mentre Rita è una cantante britannica</a:t>
            </a:r>
            <a:endParaRPr lang="it-IT" dirty="0"/>
          </a:p>
        </p:txBody>
      </p:sp>
      <p:pic>
        <p:nvPicPr>
          <p:cNvPr id="9" name="Immagine 8" descr="rita-ora-and-cara-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3314"/>
            <a:ext cx="3924333" cy="2609841"/>
          </a:xfrm>
          <a:prstGeom prst="rect">
            <a:avLst/>
          </a:prstGeom>
        </p:spPr>
      </p:pic>
      <p:cxnSp>
        <p:nvCxnSpPr>
          <p:cNvPr id="11" name="Connettore 2 10"/>
          <p:cNvCxnSpPr>
            <a:stCxn id="8" idx="1"/>
            <a:endCxn id="9" idx="3"/>
          </p:cNvCxnSpPr>
          <p:nvPr/>
        </p:nvCxnSpPr>
        <p:spPr>
          <a:xfrm rot="10800000" flipV="1">
            <a:off x="3924334" y="4882043"/>
            <a:ext cx="1004825" cy="661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50004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Tiziano Ferro è un altro personaggio omosessuale. Tiziano è un famoso cantante italiano</a:t>
            </a:r>
            <a:endParaRPr lang="it-IT" dirty="0"/>
          </a:p>
        </p:txBody>
      </p:sp>
      <p:pic>
        <p:nvPicPr>
          <p:cNvPr id="3" name="Immagine 2" descr="tiz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0"/>
            <a:ext cx="2071702" cy="2286016"/>
          </a:xfrm>
          <a:prstGeom prst="rect">
            <a:avLst/>
          </a:prstGeom>
        </p:spPr>
      </p:pic>
      <p:cxnSp>
        <p:nvCxnSpPr>
          <p:cNvPr id="5" name="Connettore 2 4"/>
          <p:cNvCxnSpPr>
            <a:stCxn id="2" idx="3"/>
            <a:endCxn id="3" idx="1"/>
          </p:cNvCxnSpPr>
          <p:nvPr/>
        </p:nvCxnSpPr>
        <p:spPr>
          <a:xfrm>
            <a:off x="3929058" y="1100207"/>
            <a:ext cx="1714512" cy="428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857752" y="300037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Mika </a:t>
            </a:r>
            <a:r>
              <a:rPr lang="it-IT" dirty="0" smtClean="0"/>
              <a:t>è un famoso cantante </a:t>
            </a:r>
            <a:r>
              <a:rPr lang="it-IT" dirty="0" smtClean="0"/>
              <a:t>britannico gay</a:t>
            </a:r>
            <a:endParaRPr lang="it-IT" dirty="0"/>
          </a:p>
        </p:txBody>
      </p:sp>
      <p:pic>
        <p:nvPicPr>
          <p:cNvPr id="7" name="Immagine 6" descr="m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714488"/>
            <a:ext cx="2571768" cy="2214578"/>
          </a:xfrm>
          <a:prstGeom prst="rect">
            <a:avLst/>
          </a:prstGeom>
        </p:spPr>
      </p:pic>
      <p:cxnSp>
        <p:nvCxnSpPr>
          <p:cNvPr id="9" name="Connettore 2 8"/>
          <p:cNvCxnSpPr>
            <a:stCxn id="6" idx="1"/>
            <a:endCxn id="7" idx="3"/>
          </p:cNvCxnSpPr>
          <p:nvPr/>
        </p:nvCxnSpPr>
        <p:spPr>
          <a:xfrm rot="10800000">
            <a:off x="3000364" y="2821778"/>
            <a:ext cx="1857388" cy="501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57158" y="442913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altro personaggio famoso gay, purtroppo deceduto, è Freddie Mercury, il cantante dei Queen</a:t>
            </a:r>
            <a:endParaRPr lang="it-IT" dirty="0"/>
          </a:p>
        </p:txBody>
      </p:sp>
      <p:pic>
        <p:nvPicPr>
          <p:cNvPr id="12" name="Immagine 11" descr="fredd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4010025"/>
            <a:ext cx="2857500" cy="2847975"/>
          </a:xfrm>
          <a:prstGeom prst="rect">
            <a:avLst/>
          </a:prstGeom>
        </p:spPr>
      </p:pic>
      <p:cxnSp>
        <p:nvCxnSpPr>
          <p:cNvPr id="19" name="Connettore 2 18"/>
          <p:cNvCxnSpPr>
            <a:stCxn id="11" idx="3"/>
            <a:endCxn id="12" idx="1"/>
          </p:cNvCxnSpPr>
          <p:nvPr/>
        </p:nvCxnSpPr>
        <p:spPr>
          <a:xfrm>
            <a:off x="4000496" y="5029297"/>
            <a:ext cx="1643074" cy="4047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43174" y="50004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Provvedimenti negativi contro gli omosessuali 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0" y="142873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latin typeface="Calibri" pitchFamily="34" charset="0"/>
            </a:endParaRPr>
          </a:p>
          <a:p>
            <a:r>
              <a:rPr lang="it-IT" dirty="0" smtClean="0">
                <a:latin typeface="Calibri" pitchFamily="34" charset="0"/>
              </a:rPr>
              <a:t>Hitler ha </a:t>
            </a:r>
            <a:r>
              <a:rPr lang="it-IT" dirty="0" smtClean="0">
                <a:latin typeface="Calibri" pitchFamily="34" charset="0"/>
              </a:rPr>
              <a:t>imprigionato nei campi di concentramento </a:t>
            </a:r>
            <a:r>
              <a:rPr lang="it-IT" dirty="0" smtClean="0">
                <a:latin typeface="Calibri" pitchFamily="34" charset="0"/>
              </a:rPr>
              <a:t> ebrei</a:t>
            </a:r>
            <a:r>
              <a:rPr lang="it-IT" dirty="0" smtClean="0">
                <a:latin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e</a:t>
            </a:r>
            <a:r>
              <a:rPr lang="it-IT" dirty="0" smtClean="0">
                <a:latin typeface="Calibri" pitchFamily="34" charset="0"/>
              </a:rPr>
              <a:t> omosessuali</a:t>
            </a:r>
            <a:r>
              <a:rPr lang="it-IT" dirty="0" smtClean="0">
                <a:latin typeface="Calibri" pitchFamily="34" charset="0"/>
              </a:rPr>
              <a:t>;</a:t>
            </a:r>
            <a:r>
              <a:rPr lang="it-IT" dirty="0" smtClean="0">
                <a:latin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credeva che i gay e le lesbiche </a:t>
            </a:r>
            <a:r>
              <a:rPr lang="it-IT" dirty="0" smtClean="0">
                <a:latin typeface="Calibri" pitchFamily="34" charset="0"/>
              </a:rPr>
              <a:t>fossero di razza inferiore e che dovessero essere puniti.</a:t>
            </a:r>
            <a:endParaRPr lang="it-IT" dirty="0" smtClean="0"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72000" y="43576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Il presidente </a:t>
            </a:r>
            <a:r>
              <a:rPr lang="it-IT" dirty="0" smtClean="0">
                <a:latin typeface="Calibri" pitchFamily="34" charset="0"/>
              </a:rPr>
              <a:t>della Federazione Russa Vladimir </a:t>
            </a:r>
            <a:r>
              <a:rPr lang="it-IT" dirty="0" smtClean="0">
                <a:latin typeface="Calibri" pitchFamily="34" charset="0"/>
              </a:rPr>
              <a:t>Putin ha da poco attuato </a:t>
            </a:r>
            <a:r>
              <a:rPr lang="it-IT" dirty="0" smtClean="0">
                <a:latin typeface="Calibri" pitchFamily="34" charset="0"/>
              </a:rPr>
              <a:t>una legge contro i gay. La legge dice che da ora in poi sarà severamente vietato parlare di diritti, amori e delle speranze dei cittadini gay, la punizione per chi non rispetta questa legge </a:t>
            </a:r>
            <a:r>
              <a:rPr lang="it-IT" dirty="0" smtClean="0">
                <a:latin typeface="Calibri" pitchFamily="34" charset="0"/>
              </a:rPr>
              <a:t>sarà una multa </a:t>
            </a:r>
            <a:r>
              <a:rPr lang="it-IT" dirty="0" smtClean="0">
                <a:latin typeface="Calibri" pitchFamily="34" charset="0"/>
              </a:rPr>
              <a:t>dal valore massimo di 15 000 euro.</a:t>
            </a:r>
            <a:endParaRPr lang="it-IT" dirty="0">
              <a:latin typeface="Calibri" pitchFamily="34" charset="0"/>
            </a:endParaRPr>
          </a:p>
        </p:txBody>
      </p:sp>
      <p:pic>
        <p:nvPicPr>
          <p:cNvPr id="7" name="Immagine 6" descr="hi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976" y="1071546"/>
            <a:ext cx="3429024" cy="2571768"/>
          </a:xfrm>
          <a:prstGeom prst="rect">
            <a:avLst/>
          </a:prstGeom>
        </p:spPr>
      </p:pic>
      <p:cxnSp>
        <p:nvCxnSpPr>
          <p:cNvPr id="13" name="Connettore 2 12"/>
          <p:cNvCxnSpPr>
            <a:stCxn id="5" idx="3"/>
            <a:endCxn id="7" idx="1"/>
          </p:cNvCxnSpPr>
          <p:nvPr/>
        </p:nvCxnSpPr>
        <p:spPr>
          <a:xfrm>
            <a:off x="4572000" y="2167400"/>
            <a:ext cx="1142976" cy="1900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put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571876"/>
            <a:ext cx="2786082" cy="2767508"/>
          </a:xfrm>
          <a:prstGeom prst="rect">
            <a:avLst/>
          </a:prstGeom>
        </p:spPr>
      </p:pic>
      <p:cxnSp>
        <p:nvCxnSpPr>
          <p:cNvPr id="16" name="Connettore 2 15"/>
          <p:cNvCxnSpPr>
            <a:stCxn id="14" idx="3"/>
            <a:endCxn id="6" idx="1"/>
          </p:cNvCxnSpPr>
          <p:nvPr/>
        </p:nvCxnSpPr>
        <p:spPr>
          <a:xfrm>
            <a:off x="3643306" y="4955630"/>
            <a:ext cx="928694" cy="41772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714356"/>
            <a:ext cx="4071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altro personaggio contro gli omosessuali è François </a:t>
            </a:r>
            <a:r>
              <a:rPr lang="it-IT" dirty="0" err="1" smtClean="0"/>
              <a:t>Hollande</a:t>
            </a:r>
            <a:r>
              <a:rPr lang="it-IT" dirty="0" smtClean="0"/>
              <a:t>, Presidente della Francia, che ha elaborato una riforma contro i matrimoni gay che però non è ancora stata attuata.</a:t>
            </a:r>
            <a:endParaRPr lang="it-IT" dirty="0"/>
          </a:p>
        </p:txBody>
      </p:sp>
      <p:pic>
        <p:nvPicPr>
          <p:cNvPr id="4" name="Immagine 3" descr="hollan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0077" y="428605"/>
            <a:ext cx="2192436" cy="2214578"/>
          </a:xfrm>
          <a:prstGeom prst="rect">
            <a:avLst/>
          </a:prstGeom>
        </p:spPr>
      </p:pic>
      <p:cxnSp>
        <p:nvCxnSpPr>
          <p:cNvPr id="6" name="Connettore 2 5"/>
          <p:cNvCxnSpPr>
            <a:stCxn id="2" idx="3"/>
            <a:endCxn id="4" idx="1"/>
          </p:cNvCxnSpPr>
          <p:nvPr/>
        </p:nvCxnSpPr>
        <p:spPr>
          <a:xfrm flipV="1">
            <a:off x="4429124" y="1535894"/>
            <a:ext cx="1950953" cy="556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85720" y="3214686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Al mondo esistono 91 paesi dove sono previste sanzioni, torture, pene e persino l’esecuzione capitale contro le persone omosessuali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mdsgh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21471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dio mi 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46" y="642126"/>
            <a:ext cx="3117002" cy="311700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928794" y="50004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Galleria d’immagini</a:t>
            </a:r>
            <a:endParaRPr lang="it-IT" b="1" dirty="0"/>
          </a:p>
        </p:txBody>
      </p:sp>
      <p:pic>
        <p:nvPicPr>
          <p:cNvPr id="5" name="Immagine 4" descr="gay%20symbo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429000"/>
            <a:ext cx="6191250" cy="3143250"/>
          </a:xfrm>
          <a:prstGeom prst="rect">
            <a:avLst/>
          </a:prstGeom>
        </p:spPr>
      </p:pic>
      <p:pic>
        <p:nvPicPr>
          <p:cNvPr id="2" name="Immagine 1" descr="lesbich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3917" y="785794"/>
            <a:ext cx="3020083" cy="351313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57554" y="100010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Dio mi ama così come sono </a:t>
            </a:r>
            <a:endParaRPr lang="it-IT" dirty="0"/>
          </a:p>
        </p:txBody>
      </p:sp>
      <p:cxnSp>
        <p:nvCxnSpPr>
          <p:cNvPr id="9" name="Connettore 2 8"/>
          <p:cNvCxnSpPr>
            <a:stCxn id="7" idx="1"/>
            <a:endCxn id="4" idx="3"/>
          </p:cNvCxnSpPr>
          <p:nvPr/>
        </p:nvCxnSpPr>
        <p:spPr>
          <a:xfrm rot="10800000" flipV="1">
            <a:off x="3187648" y="1323273"/>
            <a:ext cx="169906" cy="8773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Personalizzato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FF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457</Words>
  <Application>Microsoft Office PowerPoint</Application>
  <PresentationFormat>Presentazione su schermo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Viale</vt:lpstr>
      <vt:lpstr>E se gli “altri” fossimo noi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se gli “altri” fossimo noi</dc:title>
  <dc:creator>Standard</dc:creator>
  <cp:lastModifiedBy>Standard</cp:lastModifiedBy>
  <cp:revision>31</cp:revision>
  <dcterms:created xsi:type="dcterms:W3CDTF">2014-01-27T09:05:51Z</dcterms:created>
  <dcterms:modified xsi:type="dcterms:W3CDTF">2014-02-13T08:28:50Z</dcterms:modified>
</cp:coreProperties>
</file>