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57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rgbClr val="FFC000"/>
            </a:gs>
            <a:gs pos="100000">
              <a:srgbClr val="FF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7CB-6C88-41D3-823D-4A88A872B572}" type="datetimeFigureOut">
              <a:rPr lang="it-IT" smtClean="0"/>
              <a:pPr/>
              <a:t>31/03/2014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52955-4937-44BB-98C8-8714FC8763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9540" y="214290"/>
            <a:ext cx="88729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  <a:latin typeface="Bradley Hand ITC" pitchFamily="66" charset="0"/>
              </a:rPr>
              <a:t>E se “gli altri” fossimo noi?</a:t>
            </a:r>
            <a:endParaRPr lang="it-IT" sz="60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28992" y="1000108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solidFill>
                  <a:srgbClr val="0000FF"/>
                </a:solidFill>
                <a:latin typeface="Bradley Hand ITC" pitchFamily="66" charset="0"/>
              </a:rPr>
              <a:t>I ROM </a:t>
            </a:r>
            <a:endParaRPr lang="it-IT" sz="6000" b="1" dirty="0">
              <a:solidFill>
                <a:srgbClr val="0000FF"/>
              </a:solidFill>
              <a:latin typeface="Bradley Hand ITC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5214950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Lezzoli Veronica, </a:t>
            </a:r>
          </a:p>
          <a:p>
            <a:r>
              <a:rPr lang="it-IT" sz="2800" dirty="0" smtClean="0">
                <a:solidFill>
                  <a:schemeClr val="bg1"/>
                </a:solidFill>
              </a:rPr>
              <a:t>Beatrice Marangon, </a:t>
            </a:r>
          </a:p>
          <a:p>
            <a:r>
              <a:rPr lang="it-IT" sz="2800" dirty="0" smtClean="0">
                <a:solidFill>
                  <a:schemeClr val="bg1"/>
                </a:solidFill>
              </a:rPr>
              <a:t>Gorda Rachele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7" name="Picture 3" descr="F:\Rom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2143116"/>
            <a:ext cx="3214710" cy="2472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F:\bambini Rom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10961" y="3000372"/>
            <a:ext cx="4333039" cy="3158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71604" y="1"/>
            <a:ext cx="5798382" cy="11079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STEREOTIPO</a:t>
            </a:r>
            <a:endParaRPr lang="it-IT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28596" y="1428736"/>
            <a:ext cx="850112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>
                <a:latin typeface="+mj-lt"/>
              </a:rPr>
              <a:t>Lo </a:t>
            </a:r>
            <a:r>
              <a:rPr lang="it-IT" sz="2400" b="1" i="1" u="sng" dirty="0" smtClean="0">
                <a:solidFill>
                  <a:srgbClr val="FF0000"/>
                </a:solidFill>
                <a:latin typeface="+mj-lt"/>
              </a:rPr>
              <a:t>stereotipo</a:t>
            </a:r>
            <a:r>
              <a:rPr lang="it-IT" sz="2400" b="1" i="1" dirty="0" smtClean="0">
                <a:latin typeface="+mj-lt"/>
              </a:rPr>
              <a:t> è la visione semplificata e largamente condivisa su un luogo, un oggetto, o un gruppo di persone accomunate da qualità. Lo stereotipo è una caricatura o un'inversione di alcune caratteristiche positive, esagerate al punto da diventare detestabili o ridicole</a:t>
            </a:r>
            <a:r>
              <a:rPr lang="it-IT" sz="2800" b="1" i="1" dirty="0" smtClean="0">
                <a:latin typeface="+mj-lt"/>
              </a:rPr>
              <a:t>. </a:t>
            </a:r>
            <a:endParaRPr lang="it-IT" sz="2800" b="1" i="1" dirty="0">
              <a:latin typeface="+mj-lt"/>
            </a:endParaRPr>
          </a:p>
        </p:txBody>
      </p:sp>
      <p:pic>
        <p:nvPicPr>
          <p:cNvPr id="1028" name="Picture 4" descr="F:\Senza%20titolo-3[1]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 rot="21128003">
            <a:off x="749802" y="3944631"/>
            <a:ext cx="3629958" cy="2477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F:\IB0CMBCAGX2B3GCAOWYFTBCAR2XFUGCAMGIS63CABI5ZLRCAA0ALN2CA22T30VCAR63URZCA1Y8QTQCALWZZZBCAKMUVDBCAWEUSLTCAN6GPDXCA1IO93NCA6JT589CAK8WS51CA4L15E0CA033VGH.jpg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 rot="607768">
            <a:off x="5389381" y="3914058"/>
            <a:ext cx="3280429" cy="2274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214422"/>
            <a:ext cx="88582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L'assenza di antichi documenti scritti ha comportato che per lungo tempo le origini e la storia dei rom fossero un enigma.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Secondo una cronaca del 1776, il primo ad accostare le parlate dei rom alle lingue indiane, fu un pastore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protestante ungherese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che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 rese conto che molti vocaboli da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loro utilizzati erano simili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quelli usati dagli czigany del suo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paese</a:t>
            </a:r>
            <a:endParaRPr kumimoji="0" lang="it-IT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14612" y="28572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rgbClr val="FF0000"/>
                </a:solidFill>
              </a:rPr>
              <a:t>La storia dei Rom</a:t>
            </a:r>
            <a:endParaRPr lang="it-IT" sz="3600" b="1" i="1" u="sng" dirty="0">
              <a:solidFill>
                <a:srgbClr val="FF0000"/>
              </a:solidFill>
            </a:endParaRPr>
          </a:p>
        </p:txBody>
      </p:sp>
      <p:pic>
        <p:nvPicPr>
          <p:cNvPr id="1027" name="Picture 3" descr="La bufala dei rom che possono viaggiare gratis sui mezzi pubbli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714752"/>
            <a:ext cx="5715040" cy="2953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1000108"/>
            <a:ext cx="8429684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sz="3200" b="1" i="1" dirty="0" smtClean="0"/>
              <a:t>Gli stereotipi rom derivano dal loro comportamento in cui è presente una traccia di cultura primitiva. Loro non hanno fissa dimora e quindi sono costretti a vivere con lo stretto necessario e ridurre i consumi.</a:t>
            </a:r>
            <a:endParaRPr lang="it-IT" sz="3200" b="1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57488" y="21429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i="1" u="sng" dirty="0" smtClean="0">
                <a:solidFill>
                  <a:srgbClr val="FF0000"/>
                </a:solidFill>
              </a:rPr>
              <a:t>La </a:t>
            </a:r>
            <a:r>
              <a:rPr lang="it-IT" sz="3600" b="1" i="1" u="sng" dirty="0" smtClean="0">
                <a:solidFill>
                  <a:srgbClr val="FF0000"/>
                </a:solidFill>
              </a:rPr>
              <a:t>vita dei Rom</a:t>
            </a:r>
            <a:endParaRPr lang="it-IT" sz="3600" b="1" i="1" u="sng" dirty="0">
              <a:solidFill>
                <a:srgbClr val="FF0000"/>
              </a:solidFill>
            </a:endParaRPr>
          </a:p>
        </p:txBody>
      </p:sp>
      <p:pic>
        <p:nvPicPr>
          <p:cNvPr id="3077" name="Picture 5" descr="F:\Ro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643314"/>
            <a:ext cx="5876924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\dati\Classe Terza\Lezzoli Veronica\ROM 1.bmp"/>
          <p:cNvPicPr>
            <a:picLocks noChangeAspect="1" noChangeArrowheads="1"/>
          </p:cNvPicPr>
          <p:nvPr/>
        </p:nvPicPr>
        <p:blipFill>
          <a:blip r:embed="rId2" cstate="print"/>
          <a:srcRect l="14126" b="4503"/>
          <a:stretch>
            <a:fillRect/>
          </a:stretch>
        </p:blipFill>
        <p:spPr bwMode="auto">
          <a:xfrm rot="20960285">
            <a:off x="232220" y="3390134"/>
            <a:ext cx="4486647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\\Server\dati\Classe Terza\Lezzoli Veronica\ROM 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17577">
            <a:off x="5212072" y="3798351"/>
            <a:ext cx="3353187" cy="2231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ttangolo 5"/>
          <p:cNvSpPr/>
          <p:nvPr/>
        </p:nvSpPr>
        <p:spPr>
          <a:xfrm>
            <a:off x="928662" y="1214422"/>
            <a:ext cx="742955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i="1" dirty="0" smtClean="0"/>
              <a:t>La storia di questo primo stereotipo nasce dal fatto che a Roma i campi rom sono molti e gli abitanti credono che per ogni reato ci siano loro di mezzo.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357422" y="21429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i="1" u="sng" dirty="0" smtClean="0">
                <a:solidFill>
                  <a:srgbClr val="FF0000"/>
                </a:solidFill>
              </a:rPr>
              <a:t>Rom, ladri di bambini</a:t>
            </a:r>
            <a:endParaRPr lang="it-IT" sz="36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0"/>
            <a:ext cx="864399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 </a:t>
            </a:r>
            <a:endParaRPr lang="it-IT" sz="3200" b="1" i="1" u="sng" dirty="0" smtClean="0">
              <a:solidFill>
                <a:srgbClr val="FFFF00"/>
              </a:solidFill>
            </a:endParaRPr>
          </a:p>
          <a:p>
            <a:endParaRPr lang="it-IT" sz="3200" b="1" i="1" u="sng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it-IT" sz="3200" dirty="0" smtClean="0"/>
              <a:t>       </a:t>
            </a:r>
            <a:r>
              <a:rPr lang="it-IT" sz="2800" b="1" i="1" dirty="0" smtClean="0"/>
              <a:t>La storia di questo stereotipo deriva dal fatto che i Rom non hanno fissa dimora e quindi sono costretti a costruirsi una casa con lamiere  e/o amianto che vengono lasciati per strada o a vagare per la città e dormire sulle panchine.</a:t>
            </a:r>
            <a:endParaRPr lang="it-IT" sz="2800" b="1" i="1" dirty="0"/>
          </a:p>
        </p:txBody>
      </p:sp>
      <p:sp>
        <p:nvSpPr>
          <p:cNvPr id="3" name="Rettangolo 2"/>
          <p:cNvSpPr/>
          <p:nvPr/>
        </p:nvSpPr>
        <p:spPr>
          <a:xfrm>
            <a:off x="2143108" y="214290"/>
            <a:ext cx="47460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i="1" u="sng" dirty="0" smtClean="0">
                <a:solidFill>
                  <a:srgbClr val="FF0000"/>
                </a:solidFill>
              </a:rPr>
              <a:t>I Rom sono tutti zingari </a:t>
            </a:r>
          </a:p>
        </p:txBody>
      </p:sp>
      <p:pic>
        <p:nvPicPr>
          <p:cNvPr id="5" name="Picture 4" descr="F:\UZ3JY5CARDE4LOCAZP6DWBCAENQ8GECAQOYPWOCAFCQH31CA7VA86KCADG1MOICA33TEVYCALOLS03CA18LY8ECA40PORACATSPK06CAR5Y068CAEPYH5KCAK3RQM3CAOC8RKSCAGETV9JCA3S31M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28944">
            <a:off x="876883" y="3585779"/>
            <a:ext cx="3494579" cy="24293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F:\Senza%20titolo-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7215" y="3794992"/>
            <a:ext cx="3385817" cy="23107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71472" y="1142984"/>
            <a:ext cx="642938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Brynner Yul:</a:t>
            </a:r>
            <a:r>
              <a:rPr lang="it-IT" sz="2400" b="1" dirty="0" smtClean="0">
                <a:latin typeface="Brush Script MT" pitchFamily="66" charset="0"/>
              </a:rPr>
              <a:t> </a:t>
            </a:r>
            <a:r>
              <a:rPr lang="it-IT" sz="2000" b="1" i="1" dirty="0" smtClean="0">
                <a:latin typeface="+mj-lt"/>
              </a:rPr>
              <a:t>attore, rom da parte del nonno materno. Acquistò il titolo di Presidente Onorario dei Rom</a:t>
            </a:r>
            <a:br>
              <a:rPr lang="it-IT" sz="2000" b="1" i="1" dirty="0" smtClean="0">
                <a:latin typeface="+mj-lt"/>
              </a:rPr>
            </a:br>
            <a:endParaRPr lang="it-IT" b="1" i="1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71472" y="3714752"/>
            <a:ext cx="60007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Ibrahimovic Zlatan: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000" b="1" i="1" dirty="0" smtClean="0"/>
              <a:t>calciatore, Rom bosniaco da parte paterna</a:t>
            </a:r>
            <a:br>
              <a:rPr lang="it-IT" sz="2000" b="1" i="1" dirty="0" smtClean="0"/>
            </a:br>
            <a:endParaRPr lang="it-IT" sz="2400" b="1" i="1" dirty="0"/>
          </a:p>
        </p:txBody>
      </p:sp>
      <p:sp>
        <p:nvSpPr>
          <p:cNvPr id="5" name="Rettangolo 4"/>
          <p:cNvSpPr/>
          <p:nvPr/>
        </p:nvSpPr>
        <p:spPr>
          <a:xfrm>
            <a:off x="571472" y="2428868"/>
            <a:ext cx="592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Kubitschek De Oliveira Juscelino: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000" b="1" i="1" dirty="0" smtClean="0">
                <a:latin typeface="+mj-lt"/>
              </a:rPr>
              <a:t>ex presidente del Brasile, di origine rom</a:t>
            </a:r>
            <a:endParaRPr lang="it-IT" sz="2000" b="1" i="1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42910" y="5000636"/>
            <a:ext cx="62865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</a:rPr>
              <a:t>Olasunmibo Ogunmakin Joy</a:t>
            </a:r>
            <a:r>
              <a:rPr lang="it-IT" sz="2000" b="1" dirty="0" smtClean="0">
                <a:solidFill>
                  <a:srgbClr val="FFFF00"/>
                </a:solidFill>
              </a:rPr>
              <a:t>: </a:t>
            </a:r>
            <a:r>
              <a:rPr lang="it-IT" sz="2000" b="1" i="1" dirty="0" smtClean="0"/>
              <a:t>nome d'arte Ayo. Cantantautrice tedesca con madre rom romena. Nel 2008 ha vinto l'European Border Breakers Awards</a:t>
            </a:r>
            <a:br>
              <a:rPr lang="it-IT" sz="2000" b="1" i="1" dirty="0" smtClean="0"/>
            </a:br>
            <a:endParaRPr lang="it-IT" sz="2000" b="1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00298" y="21429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i="1" u="sng" dirty="0" smtClean="0">
                <a:solidFill>
                  <a:srgbClr val="FF0000"/>
                </a:solidFill>
              </a:rPr>
              <a:t>Personaggi positivi</a:t>
            </a:r>
            <a:endParaRPr lang="it-IT" sz="3600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acertaincinema.com/wp-content/uploads/2012/09/brynner-os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285728"/>
            <a:ext cx="1066515" cy="131864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1/1a/Jusceli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857364"/>
            <a:ext cx="1047734" cy="1278612"/>
          </a:xfrm>
          <a:prstGeom prst="rect">
            <a:avLst/>
          </a:prstGeom>
          <a:noFill/>
        </p:spPr>
      </p:pic>
      <p:cxnSp>
        <p:nvCxnSpPr>
          <p:cNvPr id="13" name="Connettore 7 12"/>
          <p:cNvCxnSpPr/>
          <p:nvPr/>
        </p:nvCxnSpPr>
        <p:spPr>
          <a:xfrm flipV="1">
            <a:off x="6143636" y="1071546"/>
            <a:ext cx="1214446" cy="64294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7 13"/>
          <p:cNvCxnSpPr/>
          <p:nvPr/>
        </p:nvCxnSpPr>
        <p:spPr>
          <a:xfrm flipV="1">
            <a:off x="5929322" y="2428868"/>
            <a:ext cx="1285884" cy="57150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7 15"/>
          <p:cNvCxnSpPr/>
          <p:nvPr/>
        </p:nvCxnSpPr>
        <p:spPr>
          <a:xfrm flipV="1">
            <a:off x="6143636" y="5715016"/>
            <a:ext cx="1285884" cy="428628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7 29"/>
          <p:cNvCxnSpPr/>
          <p:nvPr/>
        </p:nvCxnSpPr>
        <p:spPr>
          <a:xfrm flipV="1">
            <a:off x="5715008" y="4143380"/>
            <a:ext cx="1714512" cy="28575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Zlatan Ibrahimovic Zlatan Ibrahimovic  of Paris Saint-Germain in action during the UEFA Champions League match between Paris Saint-Germain FC and FC Dynamo Kiev at Parc des Princes on September 18, 2012 in Paris, France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3429000"/>
            <a:ext cx="1057256" cy="1443009"/>
          </a:xfrm>
          <a:prstGeom prst="rect">
            <a:avLst/>
          </a:prstGeom>
          <a:noFill/>
        </p:spPr>
      </p:pic>
      <p:pic>
        <p:nvPicPr>
          <p:cNvPr id="1032" name="Picture 8" descr="http://www.africansuccess.org/docs/image/ay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5072074"/>
            <a:ext cx="1119170" cy="1476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14480" y="285728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u="sng" dirty="0" smtClean="0">
                <a:solidFill>
                  <a:srgbClr val="FF0000"/>
                </a:solidFill>
              </a:rPr>
              <a:t>Personaggi negativi: i RAZZISTI</a:t>
            </a:r>
            <a:endParaRPr lang="it-IT" sz="3200" b="1" i="1" u="sng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14348" y="1357298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i="1" dirty="0" smtClean="0"/>
              <a:t>Il termine </a:t>
            </a:r>
            <a:r>
              <a:rPr lang="it-IT" sz="2800" b="1" i="1" dirty="0" smtClean="0">
                <a:solidFill>
                  <a:srgbClr val="FF0000"/>
                </a:solidFill>
              </a:rPr>
              <a:t>razzismo</a:t>
            </a:r>
            <a:r>
              <a:rPr lang="it-IT" sz="2800" b="1" i="1" dirty="0" smtClean="0"/>
              <a:t>, si riferisce ad un'idea, spesso prevenuta e scientificamente errata, suddivisibile in razze distinte,  cioè un raggruppamento che possa essere definito superiore o inferiore a un altro.</a:t>
            </a:r>
            <a:endParaRPr lang="it-IT" sz="2800" b="1" i="1" dirty="0"/>
          </a:p>
        </p:txBody>
      </p:sp>
      <p:pic>
        <p:nvPicPr>
          <p:cNvPr id="19458" name="Picture 2" descr="\\Server\dati\Classe Terza\Lezzoli Veronica\noracismnowar4wv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786190"/>
            <a:ext cx="2643206" cy="2601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9" name="Picture 3" descr="\\Server\dati\Classe Terza\Lezzoli Veronica\razzism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786190"/>
            <a:ext cx="4500163" cy="2647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500166" y="1428736"/>
            <a:ext cx="6715172" cy="3929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Arial Black"/>
              </a:rPr>
              <a:t>FINE !</a:t>
            </a:r>
            <a:endParaRPr lang="it-IT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371</Words>
  <Application>Microsoft Office PowerPoint</Application>
  <PresentationFormat>Presentazione su schermo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Standard</dc:creator>
  <cp:lastModifiedBy>Standard</cp:lastModifiedBy>
  <cp:revision>28</cp:revision>
  <dcterms:created xsi:type="dcterms:W3CDTF">2014-01-27T09:07:32Z</dcterms:created>
  <dcterms:modified xsi:type="dcterms:W3CDTF">2014-03-31T10:08:22Z</dcterms:modified>
</cp:coreProperties>
</file>