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64" r:id="rId3"/>
    <p:sldId id="260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18D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51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98B3F-110B-41F3-B18B-75502AEA5FDA}" type="datetimeFigureOut">
              <a:rPr lang="it-IT" smtClean="0"/>
              <a:pPr/>
              <a:t>13/02/2014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D3E5E-693A-4AC2-A687-F302568BACE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ttango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9B9FBEB-428F-471B-A454-A89D6AF666ED}" type="datetimeFigureOut">
              <a:rPr lang="it-IT" smtClean="0"/>
              <a:pPr/>
              <a:t>13/02/2014</a:t>
            </a:fld>
            <a:endParaRPr lang="it-IT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E906AD-3694-4713-8B4D-9839ABFA49E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FBEB-428F-471B-A454-A89D6AF666ED}" type="datetimeFigureOut">
              <a:rPr lang="it-IT" smtClean="0"/>
              <a:pPr/>
              <a:t>13/02/2014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06AD-3694-4713-8B4D-9839ABFA49E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9B9FBEB-428F-471B-A454-A89D6AF666ED}" type="datetimeFigureOut">
              <a:rPr lang="it-IT" smtClean="0"/>
              <a:pPr/>
              <a:t>13/02/2014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Rettango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ttango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4E906AD-3694-4713-8B4D-9839ABFA49E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FBEB-428F-471B-A454-A89D6AF666ED}" type="datetimeFigureOut">
              <a:rPr lang="it-IT" smtClean="0"/>
              <a:pPr/>
              <a:t>13/02/2014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E906AD-3694-4713-8B4D-9839ABFA49E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ttango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FBEB-428F-471B-A454-A89D6AF666ED}" type="datetimeFigureOut">
              <a:rPr lang="it-IT" smtClean="0"/>
              <a:pPr/>
              <a:t>13/02/2014</a:t>
            </a:fld>
            <a:endParaRPr lang="it-IT" dirty="0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4E906AD-3694-4713-8B4D-9839ABFA49E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9B9FBEB-428F-471B-A454-A89D6AF666ED}" type="datetimeFigureOut">
              <a:rPr lang="it-IT" smtClean="0"/>
              <a:pPr/>
              <a:t>13/02/2014</a:t>
            </a:fld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4E906AD-3694-4713-8B4D-9839ABFA49E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9B9FBEB-428F-471B-A454-A89D6AF666ED}" type="datetimeFigureOut">
              <a:rPr lang="it-IT" smtClean="0"/>
              <a:pPr/>
              <a:t>13/02/2014</a:t>
            </a:fld>
            <a:endParaRPr lang="it-IT" dirty="0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4E906AD-3694-4713-8B4D-9839ABFA49E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 dirty="0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FBEB-428F-471B-A454-A89D6AF666ED}" type="datetimeFigureOut">
              <a:rPr lang="it-IT" smtClean="0"/>
              <a:pPr/>
              <a:t>13/02/2014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E906AD-3694-4713-8B4D-9839ABFA49E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FBEB-428F-471B-A454-A89D6AF666ED}" type="datetimeFigureOut">
              <a:rPr lang="it-IT" smtClean="0"/>
              <a:pPr/>
              <a:t>13/02/2014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E906AD-3694-4713-8B4D-9839ABFA49E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FBEB-428F-471B-A454-A89D6AF666ED}" type="datetimeFigureOut">
              <a:rPr lang="it-IT" smtClean="0"/>
              <a:pPr/>
              <a:t>13/02/2014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E906AD-3694-4713-8B4D-9839ABFA49E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Rettango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9B9FBEB-428F-471B-A454-A89D6AF666ED}" type="datetimeFigureOut">
              <a:rPr lang="it-IT" smtClean="0"/>
              <a:pPr/>
              <a:t>13/02/2014</a:t>
            </a:fld>
            <a:endParaRPr lang="it-IT" dirty="0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4E906AD-3694-4713-8B4D-9839ABFA49E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dirty="0" smtClean="0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B9FBEB-428F-471B-A454-A89D6AF666ED}" type="datetimeFigureOut">
              <a:rPr lang="it-IT" smtClean="0"/>
              <a:pPr/>
              <a:t>13/02/2014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7" name="Rettango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ttango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4E906AD-3694-4713-8B4D-9839ABFA49E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-857244"/>
            <a:ext cx="9144000" cy="1643038"/>
          </a:xfrm>
        </p:spPr>
        <p:txBody>
          <a:bodyPr>
            <a:normAutofit/>
          </a:bodyPr>
          <a:lstStyle/>
          <a:p>
            <a:pPr algn="ctr"/>
            <a:r>
              <a:rPr lang="it-IT" b="1" i="1" dirty="0" smtClean="0">
                <a:solidFill>
                  <a:schemeClr val="tx1"/>
                </a:solidFill>
              </a:rPr>
              <a:t>E se gli “altri” fossimo noi?</a:t>
            </a:r>
            <a:endParaRPr lang="it-IT" b="1" i="1" dirty="0">
              <a:solidFill>
                <a:schemeClr val="tx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143644"/>
            <a:ext cx="9144000" cy="714356"/>
          </a:xfrm>
        </p:spPr>
        <p:txBody>
          <a:bodyPr>
            <a:noAutofit/>
          </a:bodyPr>
          <a:lstStyle/>
          <a:p>
            <a:r>
              <a:rPr lang="it-IT" sz="2550" b="1" dirty="0" smtClean="0"/>
              <a:t>Dall’Occo Aurora e Turrini Chiara</a:t>
            </a:r>
            <a:endParaRPr lang="it-IT" sz="255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-214346" y="857232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cap="all" dirty="0" smtClean="0">
                <a:latin typeface="+mj-lt"/>
                <a:ea typeface="+mj-ea"/>
                <a:cs typeface="+mj-cs"/>
              </a:rPr>
              <a:t>TECNOLOGIA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Lo stereotipo 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-214346" y="1500174"/>
            <a:ext cx="9144000" cy="5357826"/>
          </a:xfrm>
        </p:spPr>
        <p:txBody>
          <a:bodyPr/>
          <a:lstStyle/>
          <a:p>
            <a:pPr algn="just">
              <a:buNone/>
            </a:pPr>
            <a:r>
              <a:rPr lang="it-IT" dirty="0" smtClean="0"/>
              <a:t>   Lo stereotipo è l’ opinione condizionata da pregiudizi  di alcune persone verso un luogo, un gruppo culturale o una tematica.</a:t>
            </a:r>
          </a:p>
          <a:p>
            <a:pPr algn="just">
              <a:buNone/>
            </a:pPr>
            <a:r>
              <a:rPr lang="it-IT" dirty="0" smtClean="0"/>
              <a:t>   Es. </a:t>
            </a:r>
          </a:p>
          <a:p>
            <a:pPr algn="just">
              <a:buNone/>
            </a:pPr>
            <a:r>
              <a:rPr lang="it-IT" dirty="0" smtClean="0"/>
              <a:t>   Molti stati pensano che l’ Italia </a:t>
            </a:r>
            <a:r>
              <a:rPr lang="it-IT" dirty="0" smtClean="0"/>
              <a:t>sia </a:t>
            </a:r>
            <a:r>
              <a:rPr lang="it-IT" dirty="0" smtClean="0"/>
              <a:t>il paese della mafia e del cibo .</a:t>
            </a:r>
          </a:p>
          <a:p>
            <a:pPr algn="just">
              <a:buNone/>
            </a:pPr>
            <a:r>
              <a:rPr lang="it-IT" dirty="0" smtClean="0"/>
              <a:t>   Ma non tutti gli italiani sono dei mafiosi, e non è giusto fare “di tutta </a:t>
            </a:r>
            <a:r>
              <a:rPr lang="it-IT" dirty="0" smtClean="0"/>
              <a:t>l’erba </a:t>
            </a:r>
            <a:r>
              <a:rPr lang="it-IT" dirty="0" smtClean="0"/>
              <a:t>un fascio</a:t>
            </a:r>
            <a:r>
              <a:rPr lang="it-IT" dirty="0" smtClean="0"/>
              <a:t>”.</a:t>
            </a:r>
          </a:p>
          <a:p>
            <a:pPr algn="just"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/>
              <a:t>La tecnologia condiziona la vita 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9144000" cy="53578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dirty="0" smtClean="0"/>
              <a:t>   Molte persone al giorno d’ oggi ritengono che la tecnologia sia un mezzo che crea dipendenza. </a:t>
            </a:r>
          </a:p>
          <a:p>
            <a:pPr>
              <a:buNone/>
            </a:pPr>
            <a:r>
              <a:rPr lang="it-IT" dirty="0" smtClean="0"/>
              <a:t>   Questo perché da quando sono stati introdotti i mezzi tecnologici nella società non se ne può più fare a meno.</a:t>
            </a:r>
          </a:p>
          <a:p>
            <a:pPr>
              <a:buNone/>
            </a:pPr>
            <a:r>
              <a:rPr lang="it-IT" dirty="0" smtClean="0"/>
              <a:t>   Sono stati inseriti sia negli</a:t>
            </a:r>
          </a:p>
          <a:p>
            <a:pPr>
              <a:buNone/>
            </a:pPr>
            <a:r>
              <a:rPr lang="it-IT" dirty="0" smtClean="0"/>
              <a:t>   ambienti pubblici </a:t>
            </a:r>
          </a:p>
          <a:p>
            <a:pPr>
              <a:buNone/>
            </a:pPr>
            <a:r>
              <a:rPr lang="it-IT" dirty="0" smtClean="0"/>
              <a:t>   (scuole, ospedali, ecc…)</a:t>
            </a:r>
          </a:p>
          <a:p>
            <a:pPr>
              <a:buNone/>
            </a:pPr>
            <a:r>
              <a:rPr lang="it-IT" dirty="0" smtClean="0"/>
              <a:t>   Che privati (case)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</a:t>
            </a:r>
          </a:p>
          <a:p>
            <a:pPr>
              <a:buNone/>
            </a:pPr>
            <a:r>
              <a:rPr lang="it-IT" dirty="0" smtClean="0"/>
              <a:t>   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3074" name="Picture 2" descr="C:\Documents and Settings\allievo24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000372"/>
            <a:ext cx="3429024" cy="2643206"/>
          </a:xfrm>
          <a:prstGeom prst="rect">
            <a:avLst/>
          </a:prstGeom>
          <a:noFill/>
        </p:spPr>
      </p:pic>
      <p:pic>
        <p:nvPicPr>
          <p:cNvPr id="3076" name="Picture 4" descr="\\Server\dati\QUK62CAZLTLGKCAU2YNTWCAHDZBNUCA20AZ9LCAV2HHXYCAIM9VRCCACQCHZVCA7PEM8PCAQ3ZOEZCABN65J1CATIS7V9CA1G3042CAENGHMKCA2E96BHCAB8P0VHCAF6YWDVCA99UAIPCA86OCN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664109"/>
            <a:ext cx="2928958" cy="2193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Autofit/>
          </a:bodyPr>
          <a:lstStyle/>
          <a:p>
            <a:pPr algn="ctr"/>
            <a:r>
              <a:rPr lang="it-IT" sz="3000" dirty="0" smtClean="0"/>
              <a:t> </a:t>
            </a:r>
            <a:r>
              <a:rPr lang="it-IT" sz="3400" b="1" dirty="0" smtClean="0"/>
              <a:t>Per i giovani è continua corsa verso il “nuovo”</a:t>
            </a:r>
            <a:endParaRPr lang="it-IT" sz="3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9144000" cy="5357826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   Al giorno d’oggi la tecnologia si evolve con molta rapidità e </a:t>
            </a:r>
            <a:r>
              <a:rPr lang="it-IT" dirty="0" smtClean="0"/>
              <a:t>spinge </a:t>
            </a:r>
            <a:r>
              <a:rPr lang="it-IT" dirty="0" smtClean="0"/>
              <a:t>sempre </a:t>
            </a:r>
            <a:r>
              <a:rPr lang="it-IT" dirty="0" smtClean="0"/>
              <a:t>più giovani a desiderare l’ ultimo modello di cellulare, computer o </a:t>
            </a:r>
            <a:r>
              <a:rPr lang="it-IT" dirty="0" err="1" smtClean="0"/>
              <a:t>tablet</a:t>
            </a:r>
            <a:r>
              <a:rPr lang="it-IT" dirty="0" smtClean="0"/>
              <a:t>.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   </a:t>
            </a:r>
          </a:p>
          <a:p>
            <a:pPr>
              <a:buNone/>
            </a:pPr>
            <a:endParaRPr lang="it-IT" dirty="0" smtClean="0"/>
          </a:p>
        </p:txBody>
      </p:sp>
      <p:pic>
        <p:nvPicPr>
          <p:cNvPr id="2051" name="Picture 3" descr="C:\Documents and Settings\allievo24\Desktop\iphone_5s_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286124"/>
            <a:ext cx="5016484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/>
              <a:t>I bambini di oggi non si divertono più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9144000" cy="5357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   I bambini di oggi non si divertono più come una volta perché ora preferiscono  giocare con il con il computer, videogiochi, ecc…</a:t>
            </a:r>
          </a:p>
          <a:p>
            <a:pPr>
              <a:buNone/>
            </a:pPr>
            <a:r>
              <a:rPr lang="it-IT" dirty="0" smtClean="0"/>
              <a:t>  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 Non è sempre vero poiché </a:t>
            </a:r>
          </a:p>
          <a:p>
            <a:pPr>
              <a:buNone/>
            </a:pPr>
            <a:r>
              <a:rPr lang="it-IT" dirty="0" smtClean="0"/>
              <a:t>  alcuni ragazzi oltre ad </a:t>
            </a:r>
          </a:p>
          <a:p>
            <a:pPr>
              <a:buNone/>
            </a:pPr>
            <a:r>
              <a:rPr lang="it-IT" dirty="0" smtClean="0"/>
              <a:t>  utilizzare i nuovi mezzi </a:t>
            </a:r>
          </a:p>
          <a:p>
            <a:pPr>
              <a:buNone/>
            </a:pPr>
            <a:r>
              <a:rPr lang="it-IT" dirty="0" smtClean="0"/>
              <a:t>  tecnologici fanno attività fisica.</a:t>
            </a:r>
          </a:p>
          <a:p>
            <a:pPr>
              <a:buNone/>
            </a:pPr>
            <a:r>
              <a:rPr lang="it-IT" dirty="0" smtClean="0"/>
              <a:t>   </a:t>
            </a:r>
            <a:endParaRPr lang="it-IT" dirty="0"/>
          </a:p>
        </p:txBody>
      </p:sp>
      <p:pic>
        <p:nvPicPr>
          <p:cNvPr id="1026" name="Picture 2" descr="C:\Documents and Settings\allievo24\Desktop\bimbiacalc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857760"/>
            <a:ext cx="2854314" cy="145413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7344" t="48922" r="28906" b="27358"/>
          <a:stretch>
            <a:fillRect/>
          </a:stretch>
        </p:blipFill>
        <p:spPr bwMode="auto">
          <a:xfrm>
            <a:off x="4572000" y="2500306"/>
            <a:ext cx="293882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Personaggi positivi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9144000" cy="5357826"/>
          </a:xfrm>
        </p:spPr>
        <p:txBody>
          <a:bodyPr>
            <a:normAutofit/>
          </a:bodyPr>
          <a:lstStyle/>
          <a:p>
            <a:r>
              <a:rPr lang="it-IT" dirty="0" smtClean="0"/>
              <a:t>Bill Gates: </a:t>
            </a:r>
          </a:p>
          <a:p>
            <a:pPr>
              <a:buNone/>
            </a:pPr>
            <a:r>
              <a:rPr lang="it-IT" dirty="0" smtClean="0"/>
              <a:t> (fondatore della Microsoft)</a:t>
            </a:r>
          </a:p>
          <a:p>
            <a:pPr>
              <a:buNone/>
            </a:pPr>
            <a:r>
              <a:rPr lang="it-IT" dirty="0" smtClean="0"/>
              <a:t> donò parte del suo capitale a delle</a:t>
            </a:r>
          </a:p>
          <a:p>
            <a:pPr>
              <a:buNone/>
            </a:pPr>
            <a:r>
              <a:rPr lang="it-IT" dirty="0" smtClean="0"/>
              <a:t> popolazioni povere dell’Africa. 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Guglielmo Marconi:</a:t>
            </a:r>
          </a:p>
          <a:p>
            <a:pPr>
              <a:buNone/>
            </a:pPr>
            <a:r>
              <a:rPr lang="it-IT" dirty="0" smtClean="0"/>
              <a:t>  Inventò e sviluppò la tecnologia</a:t>
            </a:r>
          </a:p>
          <a:p>
            <a:pPr>
              <a:buNone/>
            </a:pPr>
            <a:r>
              <a:rPr lang="it-IT" dirty="0" smtClean="0"/>
              <a:t>  delle radiocomunicazioni (senza fili),</a:t>
            </a:r>
          </a:p>
          <a:p>
            <a:pPr>
              <a:buNone/>
            </a:pPr>
            <a:r>
              <a:rPr lang="it-IT" dirty="0" smtClean="0"/>
              <a:t>  che sfruttavano le onde radio.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4099" name="Picture 3" descr="\\Server\dati\bambini-afr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643050"/>
            <a:ext cx="2666992" cy="2071682"/>
          </a:xfrm>
          <a:prstGeom prst="rect">
            <a:avLst/>
          </a:prstGeom>
          <a:noFill/>
        </p:spPr>
      </p:pic>
      <p:pic>
        <p:nvPicPr>
          <p:cNvPr id="6" name="Immagine 5"/>
          <p:cNvPicPr/>
          <p:nvPr/>
        </p:nvPicPr>
        <p:blipFill>
          <a:blip r:embed="rId3" cstate="print"/>
          <a:srcRect l="23580" t="40391" r="52062" b="35009"/>
          <a:stretch>
            <a:fillRect/>
          </a:stretch>
        </p:blipFill>
        <p:spPr bwMode="auto">
          <a:xfrm>
            <a:off x="6357950" y="4714884"/>
            <a:ext cx="26432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3575" t="50742" r="75995" b="28601"/>
          <a:stretch>
            <a:fillRect/>
          </a:stretch>
        </p:blipFill>
        <p:spPr bwMode="auto">
          <a:xfrm>
            <a:off x="5072066" y="3000372"/>
            <a:ext cx="2214578" cy="167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Personaggi negativi del web</a:t>
            </a:r>
            <a:endParaRPr lang="it-IT" b="1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9144000" cy="5357826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 </a:t>
            </a:r>
            <a:r>
              <a:rPr lang="it-IT" sz="2800" dirty="0" smtClean="0"/>
              <a:t>Stalker dei social network:</a:t>
            </a:r>
          </a:p>
          <a:p>
            <a:pPr algn="just">
              <a:buNone/>
            </a:pPr>
            <a:r>
              <a:rPr lang="it-IT" sz="2800" dirty="0" smtClean="0"/>
              <a:t>Ne sono un esempio in Facebook </a:t>
            </a:r>
          </a:p>
          <a:p>
            <a:pPr algn="just">
              <a:buNone/>
            </a:pPr>
            <a:r>
              <a:rPr lang="it-IT" sz="2800" dirty="0" smtClean="0"/>
              <a:t>le persone che si spacciano per</a:t>
            </a:r>
          </a:p>
          <a:p>
            <a:pPr algn="just">
              <a:buNone/>
            </a:pPr>
            <a:r>
              <a:rPr lang="it-IT" sz="2800" dirty="0" smtClean="0"/>
              <a:t>altre invitando i giovani ad </a:t>
            </a:r>
          </a:p>
          <a:p>
            <a:pPr algn="just">
              <a:buNone/>
            </a:pPr>
            <a:r>
              <a:rPr lang="it-IT" sz="2800" dirty="0" smtClean="0"/>
              <a:t>incontrarsi con loro ma questi</a:t>
            </a:r>
          </a:p>
          <a:p>
            <a:pPr algn="just">
              <a:buNone/>
            </a:pPr>
            <a:r>
              <a:rPr lang="it-IT" sz="2800" dirty="0" smtClean="0"/>
              <a:t> incontri non sono a fin di bene. </a:t>
            </a:r>
            <a:endParaRPr lang="it-IT" sz="2800" dirty="0" smtClean="0"/>
          </a:p>
          <a:p>
            <a:r>
              <a:rPr lang="it-IT" sz="2800" dirty="0" smtClean="0"/>
              <a:t>Hacker:</a:t>
            </a:r>
          </a:p>
          <a:p>
            <a:pPr>
              <a:buNone/>
            </a:pPr>
            <a:r>
              <a:rPr lang="it-IT" sz="2800" dirty="0" smtClean="0"/>
              <a:t>Qualcuno </a:t>
            </a:r>
            <a:r>
              <a:rPr lang="it-IT" sz="2800" dirty="0" smtClean="0"/>
              <a:t>che riesce ad inserirsi </a:t>
            </a:r>
            <a:endParaRPr lang="it-IT" sz="2800" dirty="0" smtClean="0"/>
          </a:p>
          <a:p>
            <a:pPr>
              <a:buNone/>
            </a:pPr>
            <a:r>
              <a:rPr lang="it-IT" sz="2800" dirty="0" smtClean="0"/>
              <a:t>in </a:t>
            </a:r>
            <a:r>
              <a:rPr lang="it-IT" sz="2800" dirty="0" smtClean="0"/>
              <a:t>un sistema o in una </a:t>
            </a:r>
            <a:r>
              <a:rPr lang="it-IT" sz="2800" dirty="0" smtClean="0"/>
              <a:t>rete</a:t>
            </a:r>
          </a:p>
          <a:p>
            <a:pPr>
              <a:buNone/>
            </a:pPr>
            <a:r>
              <a:rPr lang="it-IT" sz="2800" dirty="0" smtClean="0"/>
              <a:t>aggirando i blocchi informatici </a:t>
            </a:r>
          </a:p>
          <a:p>
            <a:pPr>
              <a:buNone/>
            </a:pPr>
            <a:r>
              <a:rPr lang="it-IT" sz="2800" dirty="0" smtClean="0"/>
              <a:t>per trarne profitto</a:t>
            </a:r>
            <a:endParaRPr lang="it-IT" sz="2800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9589" r="16438"/>
          <a:stretch>
            <a:fillRect/>
          </a:stretch>
        </p:blipFill>
        <p:spPr bwMode="auto">
          <a:xfrm>
            <a:off x="5357819" y="1643050"/>
            <a:ext cx="3786181" cy="287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9297" t="62669" r="44336" b="14083"/>
          <a:stretch>
            <a:fillRect/>
          </a:stretch>
        </p:blipFill>
        <p:spPr bwMode="auto">
          <a:xfrm>
            <a:off x="5072066" y="4714884"/>
            <a:ext cx="307183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35743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Documents and Settings\allievo24\Desktop\tecnologia-1.jpg"/>
          <p:cNvPicPr>
            <a:picLocks noChangeAspect="1" noChangeArrowheads="1"/>
          </p:cNvPicPr>
          <p:nvPr/>
        </p:nvPicPr>
        <p:blipFill>
          <a:blip r:embed="rId3" cstate="print"/>
          <a:srcRect l="4594" r="3522" b="6061"/>
          <a:stretch>
            <a:fillRect/>
          </a:stretch>
        </p:blipFill>
        <p:spPr bwMode="auto">
          <a:xfrm>
            <a:off x="0" y="0"/>
            <a:ext cx="4286280" cy="2214554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6071" y="0"/>
            <a:ext cx="3697929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4044"/>
            <a:ext cx="2428860" cy="314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5000636"/>
            <a:ext cx="314324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 rot="20043293">
            <a:off x="2834658" y="1836643"/>
            <a:ext cx="4224233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19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fine</a:t>
            </a:r>
            <a:endParaRPr lang="it-IT" sz="199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na">
  <a:themeElements>
    <a:clrScheme name="Mo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253</TotalTime>
  <Words>364</Words>
  <Application>Microsoft Office PowerPoint</Application>
  <PresentationFormat>Presentazione su schermo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Luna</vt:lpstr>
      <vt:lpstr>E se gli “altri” fossimo noi?</vt:lpstr>
      <vt:lpstr>Lo stereotipo </vt:lpstr>
      <vt:lpstr>La tecnologia condiziona la vita </vt:lpstr>
      <vt:lpstr> Per i giovani è continua corsa verso il “nuovo”</vt:lpstr>
      <vt:lpstr>I bambini di oggi non si divertono più</vt:lpstr>
      <vt:lpstr>Personaggi positivi</vt:lpstr>
      <vt:lpstr>Personaggi negativi del web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se gli “altri” fossimo noi?</dc:title>
  <dc:creator>Standard</dc:creator>
  <cp:lastModifiedBy>Standard</cp:lastModifiedBy>
  <cp:revision>31</cp:revision>
  <dcterms:created xsi:type="dcterms:W3CDTF">2014-01-27T09:07:43Z</dcterms:created>
  <dcterms:modified xsi:type="dcterms:W3CDTF">2014-02-13T08:30:11Z</dcterms:modified>
</cp:coreProperties>
</file>